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72"/>
  </p:notesMasterIdLst>
  <p:sldIdLst>
    <p:sldId id="573" r:id="rId4"/>
    <p:sldId id="574" r:id="rId5"/>
    <p:sldId id="575" r:id="rId6"/>
    <p:sldId id="258" r:id="rId7"/>
    <p:sldId id="261" r:id="rId8"/>
    <p:sldId id="576" r:id="rId9"/>
    <p:sldId id="517" r:id="rId10"/>
    <p:sldId id="507" r:id="rId11"/>
    <p:sldId id="508" r:id="rId12"/>
    <p:sldId id="499" r:id="rId13"/>
    <p:sldId id="510" r:id="rId14"/>
    <p:sldId id="511" r:id="rId15"/>
    <p:sldId id="512" r:id="rId16"/>
    <p:sldId id="513" r:id="rId17"/>
    <p:sldId id="514" r:id="rId18"/>
    <p:sldId id="515" r:id="rId19"/>
    <p:sldId id="516" r:id="rId20"/>
    <p:sldId id="482" r:id="rId21"/>
    <p:sldId id="461" r:id="rId22"/>
    <p:sldId id="462" r:id="rId23"/>
    <p:sldId id="463" r:id="rId24"/>
    <p:sldId id="491" r:id="rId25"/>
    <p:sldId id="464" r:id="rId26"/>
    <p:sldId id="359" r:id="rId27"/>
    <p:sldId id="361" r:id="rId28"/>
    <p:sldId id="577" r:id="rId29"/>
    <p:sldId id="360" r:id="rId30"/>
    <p:sldId id="520" r:id="rId31"/>
    <p:sldId id="521" r:id="rId32"/>
    <p:sldId id="522" r:id="rId33"/>
    <p:sldId id="364" r:id="rId34"/>
    <p:sldId id="578" r:id="rId35"/>
    <p:sldId id="579" r:id="rId36"/>
    <p:sldId id="581" r:id="rId37"/>
    <p:sldId id="580" r:id="rId38"/>
    <p:sldId id="582" r:id="rId39"/>
    <p:sldId id="477" r:id="rId40"/>
    <p:sldId id="492" r:id="rId41"/>
    <p:sldId id="374" r:id="rId42"/>
    <p:sldId id="376" r:id="rId43"/>
    <p:sldId id="382" r:id="rId44"/>
    <p:sldId id="523" r:id="rId45"/>
    <p:sldId id="384" r:id="rId46"/>
    <p:sldId id="479" r:id="rId47"/>
    <p:sldId id="386" r:id="rId48"/>
    <p:sldId id="387" r:id="rId49"/>
    <p:sldId id="390" r:id="rId50"/>
    <p:sldId id="583" r:id="rId51"/>
    <p:sldId id="584" r:id="rId52"/>
    <p:sldId id="397" r:id="rId53"/>
    <p:sldId id="398" r:id="rId54"/>
    <p:sldId id="504" r:id="rId55"/>
    <p:sldId id="483" r:id="rId56"/>
    <p:sldId id="401" r:id="rId57"/>
    <p:sldId id="407" r:id="rId58"/>
    <p:sldId id="503" r:id="rId59"/>
    <p:sldId id="429" r:id="rId60"/>
    <p:sldId id="430" r:id="rId61"/>
    <p:sldId id="432" r:id="rId62"/>
    <p:sldId id="433" r:id="rId63"/>
    <p:sldId id="434" r:id="rId64"/>
    <p:sldId id="485" r:id="rId65"/>
    <p:sldId id="505" r:id="rId66"/>
    <p:sldId id="493" r:id="rId67"/>
    <p:sldId id="495" r:id="rId68"/>
    <p:sldId id="497" r:id="rId69"/>
    <p:sldId id="496" r:id="rId70"/>
    <p:sldId id="480" r:id="rId71"/>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000" b="0" i="0" u="none" kern="1200" baseline="0">
        <a:solidFill>
          <a:srgbClr val="FFFF00"/>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E"/>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67"/>
  </p:normalViewPr>
  <p:slideViewPr>
    <p:cSldViewPr showGuides="1">
      <p:cViewPr varScale="1">
        <p:scale>
          <a:sx n="79" d="100"/>
          <a:sy n="79" d="100"/>
        </p:scale>
        <p:origin x="802"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varScale="1">
      <p:scale>
        <a:sx n="1" d="1"/>
        <a:sy n="1" d="1"/>
      </p:scale>
      <p:origin x="0" y="-30306"/>
    </p:cViewPr>
  </p:sorter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52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52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6"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0752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10752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solidFill>
                  <a:schemeClr val="tx1"/>
                </a:solidFill>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752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a:defRPr sz="1200">
                <a:solidFill>
                  <a:schemeClr val="tx1"/>
                </a:solidFill>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4F11D59-5E14-431F-98CE-857D6314C7F3}"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12</a:t>
            </a:fld>
            <a:endParaRPr lang="en-US" altLang="zh-CN" dirty="0"/>
          </a:p>
        </p:txBody>
      </p:sp>
      <p:sp>
        <p:nvSpPr>
          <p:cNvPr id="15363" name="Rectangle 2"/>
          <p:cNvSpPr>
            <a:spLocks noGrp="1" noRot="1" noChangeAspect="1" noTextEdit="1"/>
          </p:cNvSpPr>
          <p:nvPr>
            <p:ph type="sldImg"/>
          </p:nvPr>
        </p:nvSpPr>
        <p:spPr>
          <a:ln/>
        </p:spPr>
      </p:sp>
      <p:sp>
        <p:nvSpPr>
          <p:cNvPr id="15364" name="Rectangle 3"/>
          <p:cNvSpPr>
            <a:spLocks noGrp="1"/>
          </p:cNvSpPr>
          <p:nvPr>
            <p:ph type="body"/>
          </p:nvPr>
        </p:nvSpPr>
        <p:spPr>
          <a:ln/>
        </p:spPr>
        <p:txBody>
          <a:bodyPr wrap="square" lIns="91440" tIns="45720" rIns="91440" bIns="45720" anchor="t" anchorCtr="0"/>
          <a:lstStyle/>
          <a:p>
            <a:pPr lvl="0" eaLnBrk="1" hangingPunct="1"/>
            <a:r>
              <a:rPr lang="zh-CN" altLang="en-US" dirty="0"/>
              <a:t>皮克</a:t>
            </a:r>
            <a:r>
              <a:rPr lang="en-US" altLang="zh-CN" dirty="0"/>
              <a:t>(pg</a:t>
            </a:r>
            <a:r>
              <a:rPr lang="zh-CN" altLang="en-US" dirty="0"/>
              <a:t>就是</a:t>
            </a:r>
            <a:r>
              <a:rPr lang="en-US" altLang="zh-CN" dirty="0"/>
              <a:t>1</a:t>
            </a:r>
            <a:r>
              <a:rPr lang="zh-CN" altLang="en-US" dirty="0"/>
              <a:t>，</a:t>
            </a:r>
            <a:r>
              <a:rPr lang="en-US" altLang="zh-CN" dirty="0"/>
              <a:t>000</a:t>
            </a:r>
            <a:r>
              <a:rPr lang="zh-CN" altLang="en-US" dirty="0"/>
              <a:t>，</a:t>
            </a:r>
            <a:r>
              <a:rPr lang="en-US" altLang="zh-CN" dirty="0"/>
              <a:t>000</a:t>
            </a:r>
            <a:r>
              <a:rPr lang="zh-CN" altLang="en-US" dirty="0"/>
              <a:t>，</a:t>
            </a:r>
            <a:r>
              <a:rPr lang="en-US" altLang="zh-CN" dirty="0"/>
              <a:t>000</a:t>
            </a:r>
            <a:r>
              <a:rPr lang="zh-CN" altLang="en-US" dirty="0"/>
              <a:t>，</a:t>
            </a:r>
            <a:r>
              <a:rPr lang="en-US" altLang="zh-CN" dirty="0"/>
              <a:t>000</a:t>
            </a:r>
            <a:r>
              <a:rPr lang="zh-CN" altLang="en-US" dirty="0"/>
              <a:t>分之一克（亿分之一克）；飞克（</a:t>
            </a:r>
            <a:r>
              <a:rPr lang="en-US" altLang="zh-CN" dirty="0"/>
              <a:t>fg)</a:t>
            </a:r>
            <a:r>
              <a:rPr lang="zh-CN" altLang="en-US" dirty="0"/>
              <a:t>就是</a:t>
            </a:r>
            <a:r>
              <a:rPr lang="en-US" altLang="zh-CN" dirty="0"/>
              <a:t>100</a:t>
            </a:r>
            <a:r>
              <a:rPr lang="zh-CN" altLang="en-US" dirty="0"/>
              <a:t>，</a:t>
            </a:r>
            <a:r>
              <a:rPr lang="en-US" altLang="zh-CN" dirty="0"/>
              <a:t>000</a:t>
            </a:r>
            <a:r>
              <a:rPr lang="zh-CN" altLang="en-US" dirty="0"/>
              <a:t>，</a:t>
            </a:r>
            <a:r>
              <a:rPr lang="en-US" altLang="zh-CN" dirty="0"/>
              <a:t>000</a:t>
            </a:r>
            <a:r>
              <a:rPr lang="zh-CN" altLang="en-US" dirty="0"/>
              <a:t>，</a:t>
            </a:r>
            <a:r>
              <a:rPr lang="en-US" altLang="zh-CN" dirty="0"/>
              <a:t>000</a:t>
            </a:r>
            <a:r>
              <a:rPr lang="zh-CN" altLang="en-US" dirty="0"/>
              <a:t>，</a:t>
            </a:r>
            <a:r>
              <a:rPr lang="en-US" altLang="zh-CN" dirty="0"/>
              <a:t>000</a:t>
            </a:r>
            <a:r>
              <a:rPr lang="zh-CN" altLang="en-US" dirty="0"/>
              <a:t>分之一克（百万亿分之一克）  </a:t>
            </a:r>
            <a:r>
              <a:rPr lang="en-US" altLang="zh-CN" dirty="0"/>
              <a:t>1g </a:t>
            </a:r>
            <a:r>
              <a:rPr lang="zh-CN" altLang="en-US" dirty="0"/>
              <a:t>＝</a:t>
            </a:r>
            <a:r>
              <a:rPr lang="en-US" altLang="zh-CN" dirty="0"/>
              <a:t>1000mg   1mg</a:t>
            </a:r>
            <a:r>
              <a:rPr lang="zh-CN" altLang="en-US" dirty="0"/>
              <a:t>＝</a:t>
            </a:r>
            <a:r>
              <a:rPr lang="en-US" altLang="zh-CN" dirty="0"/>
              <a:t>1000μg   1μg</a:t>
            </a:r>
            <a:r>
              <a:rPr lang="zh-CN" altLang="en-US" dirty="0"/>
              <a:t>＝</a:t>
            </a:r>
            <a:r>
              <a:rPr lang="en-US" altLang="zh-CN" dirty="0"/>
              <a:t>1000ng   1ng</a:t>
            </a:r>
            <a:r>
              <a:rPr lang="zh-CN" altLang="en-US" dirty="0"/>
              <a:t>＝</a:t>
            </a:r>
            <a:r>
              <a:rPr lang="en-US" altLang="zh-CN" dirty="0"/>
              <a:t>1000pg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p:nvPr>
        </p:nvSpPr>
        <p:spPr>
          <a:ln/>
        </p:spPr>
        <p:txBody>
          <a:bodyPr wrap="square" lIns="91440" tIns="45720" rIns="91440" bIns="45720" anchor="t" anchorCtr="0"/>
          <a:lstStyle/>
          <a:p>
            <a:pPr lvl="0"/>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t>16</a:t>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solidFill>
                  <a:srgbClr val="000000"/>
                </a:solidFill>
              </a:rPr>
              <a:t>31</a:t>
            </a:fld>
            <a:endParaRPr lang="en-US" altLang="zh-CN" dirty="0">
              <a:solidFill>
                <a:srgbClr val="000000"/>
              </a:solidFill>
            </a:endParaRPr>
          </a:p>
        </p:txBody>
      </p:sp>
      <p:sp>
        <p:nvSpPr>
          <p:cNvPr id="38915" name="Rectangle 7"/>
          <p:cNvSpPr txBox="1">
            <a:spLocks noGrp="1"/>
          </p:cNvSpP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solidFill>
                  <a:srgbClr val="000000"/>
                </a:solidFill>
                <a:latin typeface="Times New Roman" panose="02020603050405020304" pitchFamily="18" charset="0"/>
              </a:rPr>
              <a:t>31</a:t>
            </a:fld>
            <a:endParaRPr lang="en-US" altLang="zh-CN" dirty="0">
              <a:solidFill>
                <a:srgbClr val="000000"/>
              </a:solidFill>
              <a:latin typeface="Times New Roman" panose="02020603050405020304" pitchFamily="18" charset="0"/>
            </a:endParaRPr>
          </a:p>
        </p:txBody>
      </p:sp>
      <p:sp>
        <p:nvSpPr>
          <p:cNvPr id="38916" name="Rectangle 2"/>
          <p:cNvSpPr>
            <a:spLocks noGrp="1" noRot="1" noChangeAspect="1" noTextEdit="1"/>
          </p:cNvSpPr>
          <p:nvPr>
            <p:ph type="sldImg"/>
          </p:nvPr>
        </p:nvSpPr>
        <p:spPr>
          <a:ln/>
        </p:spPr>
      </p:sp>
      <p:sp>
        <p:nvSpPr>
          <p:cNvPr id="38917" name="Rectangle 3"/>
          <p:cNvSpPr>
            <a:spLocks noGrp="1"/>
          </p:cNvSpPr>
          <p:nvPr>
            <p:ph type="body"/>
          </p:nvPr>
        </p:nvSpPr>
        <p:spPr>
          <a:ln/>
        </p:spPr>
        <p:txBody>
          <a:bodyPr wrap="square" lIns="91440" tIns="45720" rIns="91440" bIns="45720" anchor="t" anchorCtr="0"/>
          <a:lstStyle/>
          <a:p>
            <a:pPr lvl="0" eaLnBrk="1" hangingPunct="1"/>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p:nvPr>
        </p:nvSpPr>
        <p:spPr>
          <a:ln/>
        </p:spPr>
        <p:txBody>
          <a:bodyPr wrap="square" lIns="91440" tIns="45720" rIns="91440" bIns="45720" anchor="t" anchorCtr="0"/>
          <a:lstStyle/>
          <a:p>
            <a:pPr lvl="0"/>
            <a:r>
              <a:rPr lang="zh-CN" altLang="en-US" dirty="0"/>
              <a:t>是世界小麦产区的重要害虫</a:t>
            </a:r>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solidFill>
                  <a:srgbClr val="000000"/>
                </a:solidFill>
              </a:rPr>
              <a:t>58</a:t>
            </a:fld>
            <a:endParaRPr lang="en-US" altLang="zh-CN" dirty="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txBox="1">
            <a:spLocks noGrp="1"/>
          </p:cNvSpPr>
          <p:nvPr>
            <p:ph type="sldNum" sz="quarter"/>
          </p:nvPr>
        </p:nvSpPr>
        <p:spPr>
          <a:xfrm>
            <a:off x="3884613" y="8685213"/>
            <a:ext cx="2971800" cy="457200"/>
          </a:xfrm>
          <a:prstGeom prst="rect">
            <a:avLst/>
          </a:prstGeom>
          <a:noFill/>
          <a:ln w="9525">
            <a:noFill/>
          </a:ln>
        </p:spPr>
        <p:txBody>
          <a:bodyPr anchor="b" anchorCtr="0"/>
          <a:lstStyle/>
          <a:p>
            <a:pPr lvl="0" algn="r" eaLnBrk="1" hangingPunct="1">
              <a:spcBef>
                <a:spcPct val="0"/>
              </a:spcBef>
            </a:pPr>
            <a:fld id="{9A0DB2DC-4C9A-4742-B13C-FB6460FD3503}" type="slidenum">
              <a:rPr lang="en-US" altLang="zh-CN" dirty="0">
                <a:solidFill>
                  <a:srgbClr val="000000"/>
                </a:solidFill>
              </a:rPr>
              <a:t>60</a:t>
            </a:fld>
            <a:endParaRPr lang="en-US" altLang="zh-CN" dirty="0">
              <a:solidFill>
                <a:srgbClr val="000000"/>
              </a:solidFill>
            </a:endParaRPr>
          </a:p>
        </p:txBody>
      </p:sp>
      <p:sp>
        <p:nvSpPr>
          <p:cNvPr id="67587" name="Rectangle 2"/>
          <p:cNvSpPr>
            <a:spLocks noGrp="1" noRot="1" noChangeAspect="1" noTextEdit="1"/>
          </p:cNvSpPr>
          <p:nvPr>
            <p:ph type="sldImg"/>
          </p:nvPr>
        </p:nvSpPr>
        <p:spPr>
          <a:ln/>
        </p:spPr>
      </p:sp>
      <p:sp>
        <p:nvSpPr>
          <p:cNvPr id="67588" name="Rectangle 3"/>
          <p:cNvSpPr>
            <a:spLocks noGrp="1"/>
          </p:cNvSpPr>
          <p:nvPr>
            <p:ph type="body"/>
          </p:nvPr>
        </p:nvSpPr>
        <p:spPr>
          <a:ln/>
        </p:spPr>
        <p:txBody>
          <a:bodyPr wrap="square" lIns="91440" tIns="45720" rIns="91440" bIns="45720" anchor="t" anchorCtr="0"/>
          <a:lstStyle/>
          <a:p>
            <a:pPr lvl="0" eaLnBrk="1" hangingPunct="1">
              <a:lnSpc>
                <a:spcPct val="115000"/>
              </a:lnSpc>
              <a:spcBef>
                <a:spcPct val="40000"/>
              </a:spcBef>
            </a:pPr>
            <a:endParaRPr lang="en-US" altLang="zh-CN" dirty="0">
              <a:solidFill>
                <a:schemeClr val="bg2"/>
              </a:solidFill>
            </a:endParaRPr>
          </a:p>
          <a:p>
            <a:pPr lvl="0" eaLnBrk="1" hangingPunct="1"/>
            <a:r>
              <a:rPr lang="en-US" altLang="zh-CN" b="1" dirty="0">
                <a:solidFill>
                  <a:schemeClr val="bg2"/>
                </a:solidFill>
              </a:rPr>
              <a:t>NTS ( nontranscribed spacer,)</a:t>
            </a:r>
            <a:r>
              <a:rPr lang="zh-CN" altLang="en-US" b="1" dirty="0">
                <a:solidFill>
                  <a:schemeClr val="bg2"/>
                </a:solidFill>
              </a:rPr>
              <a:t>：非转录间区； </a:t>
            </a:r>
            <a:r>
              <a:rPr lang="en-US" altLang="zh-CN" b="1" dirty="0">
                <a:solidFill>
                  <a:schemeClr val="bg2"/>
                </a:solidFill>
              </a:rPr>
              <a:t>ETS</a:t>
            </a:r>
            <a:r>
              <a:rPr lang="zh-CN" altLang="en-US" b="1" dirty="0">
                <a:solidFill>
                  <a:schemeClr val="bg2"/>
                </a:solidFill>
              </a:rPr>
              <a:t>（</a:t>
            </a:r>
            <a:r>
              <a:rPr lang="en-US" altLang="zh-CN" b="1" dirty="0">
                <a:solidFill>
                  <a:schemeClr val="bg2"/>
                </a:solidFill>
              </a:rPr>
              <a:t>external transcibed spacer</a:t>
            </a:r>
            <a:r>
              <a:rPr lang="zh-CN" altLang="en-US" b="1" dirty="0">
                <a:solidFill>
                  <a:schemeClr val="bg2"/>
                </a:solidFill>
              </a:rPr>
              <a:t>，）：外间区；</a:t>
            </a:r>
            <a:r>
              <a:rPr lang="en-US" altLang="zh-CN" b="1" dirty="0">
                <a:solidFill>
                  <a:schemeClr val="bg2"/>
                </a:solidFill>
              </a:rPr>
              <a:t>ITS (internal trascribed spacer</a:t>
            </a:r>
            <a:r>
              <a:rPr lang="zh-CN" altLang="en-US" b="1" dirty="0">
                <a:solidFill>
                  <a:schemeClr val="bg2"/>
                </a:solidFill>
              </a:rPr>
              <a:t>，</a:t>
            </a:r>
            <a:r>
              <a:rPr lang="en-US" altLang="zh-CN" b="1" dirty="0">
                <a:solidFill>
                  <a:schemeClr val="bg2"/>
                </a:solidFill>
              </a:rPr>
              <a:t>)</a:t>
            </a:r>
            <a:r>
              <a:rPr lang="zh-CN" altLang="en-US" b="1" dirty="0">
                <a:solidFill>
                  <a:schemeClr val="bg2"/>
                </a:solidFill>
              </a:rPr>
              <a:t>：内间区</a:t>
            </a:r>
          </a:p>
          <a:p>
            <a:pPr lvl="0" eaLnBrk="1" hangingPunct="1"/>
            <a:endParaRPr lang="en-US" altLang="zh-CN" b="1" dirty="0">
              <a:solidFill>
                <a:schemeClr val="bg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67400"/>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019800" cy="5867400"/>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2.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3.v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oleObject" Target="../embeddings/oleObject3.bin"/><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1026" name="Group 2"/>
          <p:cNvGrpSpPr/>
          <p:nvPr/>
        </p:nvGrpSpPr>
        <p:grpSpPr>
          <a:xfrm>
            <a:off x="0" y="0"/>
            <a:ext cx="9144000" cy="6858000"/>
            <a:chOff x="0" y="0"/>
            <a:chExt cx="5760" cy="4320"/>
          </a:xfrm>
        </p:grpSpPr>
        <p:sp>
          <p:nvSpPr>
            <p:cNvPr id="1050" name="Freeform 3"/>
            <p:cNvSpPr/>
            <p:nvPr/>
          </p:nvSpPr>
          <p:spPr>
            <a:xfrm>
              <a:off x="0" y="3072"/>
              <a:ext cx="5760" cy="1248"/>
            </a:xfrm>
            <a:custGeom>
              <a:avLst/>
              <a:gdLst/>
              <a:ahLst/>
              <a:cxnLst>
                <a:cxn ang="0">
                  <a:pos x="4389" y="32"/>
                </a:cxn>
                <a:cxn ang="0">
                  <a:pos x="0" y="32"/>
                </a:cxn>
                <a:cxn ang="0">
                  <a:pos x="0" y="0"/>
                </a:cxn>
                <a:cxn ang="0">
                  <a:pos x="4389" y="0"/>
                </a:cxn>
                <a:cxn ang="0">
                  <a:pos x="4389" y="32"/>
                </a:cxn>
                <a:cxn ang="0">
                  <a:pos x="4389" y="32"/>
                </a:cxn>
              </a:cxnLst>
              <a:rect l="0" t="0" r="0" b="0"/>
              <a:pathLst>
                <a:path w="6027" h="2296">
                  <a:moveTo>
                    <a:pt x="6027" y="2296"/>
                  </a:moveTo>
                  <a:lnTo>
                    <a:pt x="0" y="2296"/>
                  </a:lnTo>
                  <a:lnTo>
                    <a:pt x="0" y="0"/>
                  </a:lnTo>
                  <a:lnTo>
                    <a:pt x="6027" y="0"/>
                  </a:lnTo>
                  <a:lnTo>
                    <a:pt x="6027" y="2296"/>
                  </a:lnTo>
                  <a:close/>
                </a:path>
              </a:pathLst>
            </a:custGeom>
            <a:gradFill rotWithShape="0">
              <a:gsLst>
                <a:gs pos="0">
                  <a:schemeClr val="bg1">
                    <a:alpha val="100000"/>
                  </a:schemeClr>
                </a:gs>
                <a:gs pos="100000">
                  <a:schemeClr val="accent2">
                    <a:alpha val="100000"/>
                  </a:schemeClr>
                </a:gs>
              </a:gsLst>
              <a:lin ang="5400000" scaled="1"/>
              <a:tileRect/>
            </a:gradFill>
            <a:ln w="9525">
              <a:noFill/>
            </a:ln>
          </p:spPr>
          <p:txBody>
            <a:bodyPr/>
            <a:lstStyle/>
            <a:p>
              <a:endParaRPr lang="zh-CN" altLang="en-US"/>
            </a:p>
          </p:txBody>
        </p:sp>
        <p:sp>
          <p:nvSpPr>
            <p:cNvPr id="7172"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1027" name="Freeform 5"/>
          <p:cNvSpPr/>
          <p:nvPr/>
        </p:nvSpPr>
        <p:spPr>
          <a:xfrm>
            <a:off x="6248400" y="6262688"/>
            <a:ext cx="2895600" cy="609600"/>
          </a:xfrm>
          <a:custGeom>
            <a:avLst/>
            <a:gdLst/>
            <a:ahLst/>
            <a:cxnLst>
              <a:cxn ang="0">
                <a:pos x="2147483646" y="2147483646"/>
              </a:cxn>
              <a:cxn ang="0">
                <a:pos x="0" y="2147483646"/>
              </a:cxn>
              <a:cxn ang="0">
                <a:pos x="0" y="0"/>
              </a:cxn>
              <a:cxn ang="0">
                <a:pos x="2147483646" y="0"/>
              </a:cxn>
              <a:cxn ang="0">
                <a:pos x="2147483646" y="2147483646"/>
              </a:cxn>
              <a:cxn ang="0">
                <a:pos x="2147483646" y="2147483646"/>
              </a:cxn>
            </a:cxnLst>
            <a:rect l="0" t="0" r="0" b="0"/>
            <a:pathLst>
              <a:path w="5748" h="246">
                <a:moveTo>
                  <a:pt x="5748" y="246"/>
                </a:moveTo>
                <a:lnTo>
                  <a:pt x="0" y="246"/>
                </a:lnTo>
                <a:lnTo>
                  <a:pt x="0" y="0"/>
                </a:lnTo>
                <a:lnTo>
                  <a:pt x="5748" y="0"/>
                </a:lnTo>
                <a:lnTo>
                  <a:pt x="5748" y="246"/>
                </a:lnTo>
                <a:close/>
              </a:path>
            </a:pathLst>
          </a:custGeom>
          <a:gradFill rotWithShape="0">
            <a:gsLst>
              <a:gs pos="0">
                <a:schemeClr val="bg1">
                  <a:alpha val="100000"/>
                </a:schemeClr>
              </a:gs>
              <a:gs pos="100000">
                <a:schemeClr val="hlink">
                  <a:alpha val="100000"/>
                </a:schemeClr>
              </a:gs>
            </a:gsLst>
            <a:lin ang="18900000" scaled="1"/>
            <a:tileRect/>
          </a:gradFill>
          <a:ln w="9525">
            <a:noFill/>
          </a:ln>
        </p:spPr>
        <p:txBody>
          <a:bodyPr/>
          <a:lstStyle/>
          <a:p>
            <a:endParaRPr lang="zh-CN" altLang="en-US"/>
          </a:p>
        </p:txBody>
      </p:sp>
      <p:grpSp>
        <p:nvGrpSpPr>
          <p:cNvPr id="1028" name="Group 6"/>
          <p:cNvGrpSpPr/>
          <p:nvPr/>
        </p:nvGrpSpPr>
        <p:grpSpPr>
          <a:xfrm>
            <a:off x="0" y="6019800"/>
            <a:ext cx="7848600" cy="857250"/>
            <a:chOff x="0" y="3792"/>
            <a:chExt cx="4944" cy="540"/>
          </a:xfrm>
        </p:grpSpPr>
        <p:sp>
          <p:nvSpPr>
            <p:cNvPr id="7175" name="Freeform 7"/>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1043" name="Group 8"/>
            <p:cNvGrpSpPr/>
            <p:nvPr userDrawn="1"/>
          </p:nvGrpSpPr>
          <p:grpSpPr>
            <a:xfrm>
              <a:off x="2486" y="3792"/>
              <a:ext cx="2458" cy="540"/>
              <a:chOff x="2486" y="3792"/>
              <a:chExt cx="2458" cy="540"/>
            </a:xfrm>
          </p:grpSpPr>
          <p:sp>
            <p:nvSpPr>
              <p:cNvPr id="1045" name="Freeform 9"/>
              <p:cNvSpPr/>
              <p:nvPr/>
            </p:nvSpPr>
            <p:spPr>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0" b="0"/>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alpha val="100000"/>
                </a:schemeClr>
              </a:solidFill>
              <a:ln w="9525">
                <a:noFill/>
              </a:ln>
            </p:spPr>
            <p:txBody>
              <a:bodyPr/>
              <a:lstStyle/>
              <a:p>
                <a:endParaRPr lang="zh-CN" altLang="en-US"/>
              </a:p>
            </p:txBody>
          </p:sp>
          <p:sp>
            <p:nvSpPr>
              <p:cNvPr id="1046" name="Freeform 10"/>
              <p:cNvSpPr/>
              <p:nvPr/>
            </p:nvSpPr>
            <p:spPr>
              <a:xfrm>
                <a:off x="2677" y="3792"/>
                <a:ext cx="186" cy="395"/>
              </a:xfrm>
              <a:custGeom>
                <a:avLst/>
                <a:gdLst/>
                <a:ahLst/>
                <a:cxnLst>
                  <a:cxn ang="0">
                    <a:pos x="36" y="0"/>
                  </a:cxn>
                  <a:cxn ang="0">
                    <a:pos x="54" y="39"/>
                  </a:cxn>
                  <a:cxn ang="0">
                    <a:pos x="24" y="67"/>
                  </a:cxn>
                  <a:cxn ang="0">
                    <a:pos x="18" y="145"/>
                  </a:cxn>
                  <a:cxn ang="0">
                    <a:pos x="42" y="251"/>
                  </a:cxn>
                  <a:cxn ang="0">
                    <a:pos x="48" y="356"/>
                  </a:cxn>
                  <a:cxn ang="0">
                    <a:pos x="0" y="777"/>
                  </a:cxn>
                  <a:cxn ang="0">
                    <a:pos x="54" y="514"/>
                  </a:cxn>
                  <a:cxn ang="0">
                    <a:pos x="84" y="474"/>
                  </a:cxn>
                  <a:cxn ang="0">
                    <a:pos x="126" y="278"/>
                  </a:cxn>
                  <a:cxn ang="0">
                    <a:pos x="144" y="263"/>
                  </a:cxn>
                  <a:cxn ang="0">
                    <a:pos x="144" y="198"/>
                  </a:cxn>
                  <a:cxn ang="0">
                    <a:pos x="186" y="145"/>
                  </a:cxn>
                  <a:cxn ang="0">
                    <a:pos x="162" y="131"/>
                  </a:cxn>
                  <a:cxn ang="0">
                    <a:pos x="36" y="0"/>
                  </a:cxn>
                  <a:cxn ang="0">
                    <a:pos x="36" y="0"/>
                  </a:cxn>
                </a:cxnLst>
                <a:rect l="0" t="0" r="0" b="0"/>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alpha val="100000"/>
                </a:schemeClr>
              </a:solidFill>
              <a:ln w="9525">
                <a:noFill/>
              </a:ln>
            </p:spPr>
            <p:txBody>
              <a:bodyPr/>
              <a:lstStyle/>
              <a:p>
                <a:endParaRPr lang="zh-CN" altLang="en-US"/>
              </a:p>
            </p:txBody>
          </p:sp>
          <p:sp>
            <p:nvSpPr>
              <p:cNvPr id="1047" name="Freeform 11"/>
              <p:cNvSpPr/>
              <p:nvPr/>
            </p:nvSpPr>
            <p:spPr>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0" b="0"/>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alpha val="100000"/>
                </a:schemeClr>
              </a:solidFill>
              <a:ln w="9525">
                <a:noFill/>
              </a:ln>
            </p:spPr>
            <p:txBody>
              <a:bodyPr/>
              <a:lstStyle/>
              <a:p>
                <a:endParaRPr lang="zh-CN" altLang="en-US"/>
              </a:p>
            </p:txBody>
          </p:sp>
          <p:sp>
            <p:nvSpPr>
              <p:cNvPr id="1048" name="Freeform 12"/>
              <p:cNvSpPr/>
              <p:nvPr/>
            </p:nvSpPr>
            <p:spPr>
              <a:xfrm>
                <a:off x="3628" y="3866"/>
                <a:ext cx="155" cy="74"/>
              </a:xfrm>
              <a:custGeom>
                <a:avLst/>
                <a:gdLst/>
                <a:ahLst/>
                <a:cxnLst>
                  <a:cxn ang="0">
                    <a:pos x="114" y="0"/>
                  </a:cxn>
                  <a:cxn ang="0">
                    <a:pos x="0" y="0"/>
                  </a:cxn>
                  <a:cxn ang="0">
                    <a:pos x="0" y="0"/>
                  </a:cxn>
                  <a:cxn ang="0">
                    <a:pos x="6" y="13"/>
                  </a:cxn>
                  <a:cxn ang="0">
                    <a:pos x="6" y="39"/>
                  </a:cxn>
                  <a:cxn ang="0">
                    <a:pos x="0" y="54"/>
                  </a:cxn>
                  <a:cxn ang="0">
                    <a:pos x="78" y="132"/>
                  </a:cxn>
                  <a:cxn ang="0">
                    <a:pos x="96" y="93"/>
                  </a:cxn>
                  <a:cxn ang="0">
                    <a:pos x="155" y="147"/>
                  </a:cxn>
                  <a:cxn ang="0">
                    <a:pos x="126" y="54"/>
                  </a:cxn>
                  <a:cxn ang="0">
                    <a:pos x="149" y="0"/>
                  </a:cxn>
                  <a:cxn ang="0">
                    <a:pos x="114" y="0"/>
                  </a:cxn>
                  <a:cxn ang="0">
                    <a:pos x="114" y="0"/>
                  </a:cxn>
                </a:cxnLst>
                <a:rect l="0" t="0" r="0" b="0"/>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alpha val="100000"/>
                </a:schemeClr>
              </a:solidFill>
              <a:ln w="9525">
                <a:noFill/>
              </a:ln>
            </p:spPr>
            <p:txBody>
              <a:bodyPr/>
              <a:lstStyle/>
              <a:p>
                <a:endParaRPr lang="zh-CN" altLang="en-US"/>
              </a:p>
            </p:txBody>
          </p:sp>
          <p:sp>
            <p:nvSpPr>
              <p:cNvPr id="1049" name="Freeform 13"/>
              <p:cNvSpPr/>
              <p:nvPr/>
            </p:nvSpPr>
            <p:spPr>
              <a:xfrm>
                <a:off x="2486" y="3859"/>
                <a:ext cx="42" cy="81"/>
              </a:xfrm>
              <a:custGeom>
                <a:avLst/>
                <a:gdLst/>
                <a:ahLst/>
                <a:cxnLst>
                  <a:cxn ang="0">
                    <a:pos x="6" y="83"/>
                  </a:cxn>
                  <a:cxn ang="0">
                    <a:pos x="0" y="42"/>
                  </a:cxn>
                  <a:cxn ang="0">
                    <a:pos x="12" y="14"/>
                  </a:cxn>
                  <a:cxn ang="0">
                    <a:pos x="0" y="14"/>
                  </a:cxn>
                  <a:cxn ang="0">
                    <a:pos x="12" y="14"/>
                  </a:cxn>
                  <a:cxn ang="0">
                    <a:pos x="24" y="14"/>
                  </a:cxn>
                  <a:cxn ang="0">
                    <a:pos x="36" y="14"/>
                  </a:cxn>
                  <a:cxn ang="0">
                    <a:pos x="42" y="0"/>
                  </a:cxn>
                  <a:cxn ang="0">
                    <a:pos x="30" y="42"/>
                  </a:cxn>
                  <a:cxn ang="0">
                    <a:pos x="42" y="111"/>
                  </a:cxn>
                  <a:cxn ang="0">
                    <a:pos x="12" y="163"/>
                  </a:cxn>
                  <a:cxn ang="0">
                    <a:pos x="6" y="83"/>
                  </a:cxn>
                  <a:cxn ang="0">
                    <a:pos x="6" y="83"/>
                  </a:cxn>
                </a:cxnLst>
                <a:rect l="0" t="0" r="0" b="0"/>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alpha val="100000"/>
                </a:schemeClr>
              </a:solidFill>
              <a:ln w="9525">
                <a:noFill/>
              </a:ln>
            </p:spPr>
            <p:txBody>
              <a:bodyPr/>
              <a:lstStyle/>
              <a:p>
                <a:endParaRPr lang="zh-CN" altLang="en-US"/>
              </a:p>
            </p:txBody>
          </p:sp>
        </p:grpSp>
        <p:sp>
          <p:nvSpPr>
            <p:cNvPr id="7182" name="Freeform 14"/>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grpSp>
        <p:nvGrpSpPr>
          <p:cNvPr id="1029" name="Group 15"/>
          <p:cNvGrpSpPr/>
          <p:nvPr/>
        </p:nvGrpSpPr>
        <p:grpSpPr>
          <a:xfrm>
            <a:off x="627063" y="6021388"/>
            <a:ext cx="5684837" cy="849312"/>
            <a:chOff x="395" y="3793"/>
            <a:chExt cx="3581" cy="535"/>
          </a:xfrm>
        </p:grpSpPr>
        <p:sp>
          <p:nvSpPr>
            <p:cNvPr id="1036" name="Freeform 16"/>
            <p:cNvSpPr/>
            <p:nvPr/>
          </p:nvSpPr>
          <p:spPr>
            <a:xfrm>
              <a:off x="1196" y="3793"/>
              <a:ext cx="365" cy="291"/>
            </a:xfrm>
            <a:custGeom>
              <a:avLst/>
              <a:gdLst/>
              <a:ahLst/>
              <a:cxnLst>
                <a:cxn ang="0">
                  <a:pos x="24" y="24"/>
                </a:cxn>
                <a:cxn ang="0">
                  <a:pos x="0" y="67"/>
                </a:cxn>
                <a:cxn ang="0">
                  <a:pos x="66" y="122"/>
                </a:cxn>
                <a:cxn ang="0">
                  <a:pos x="143" y="201"/>
                </a:cxn>
                <a:cxn ang="0">
                  <a:pos x="191" y="183"/>
                </a:cxn>
                <a:cxn ang="0">
                  <a:pos x="341" y="315"/>
                </a:cxn>
                <a:cxn ang="0">
                  <a:pos x="305" y="192"/>
                </a:cxn>
                <a:cxn ang="0">
                  <a:pos x="365" y="146"/>
                </a:cxn>
                <a:cxn ang="0">
                  <a:pos x="359" y="140"/>
                </a:cxn>
                <a:cxn ang="0">
                  <a:pos x="335" y="128"/>
                </a:cxn>
                <a:cxn ang="0">
                  <a:pos x="299" y="97"/>
                </a:cxn>
                <a:cxn ang="0">
                  <a:pos x="257" y="79"/>
                </a:cxn>
                <a:cxn ang="0">
                  <a:pos x="215" y="61"/>
                </a:cxn>
                <a:cxn ang="0">
                  <a:pos x="173" y="43"/>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0" b="0"/>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alpha val="100000"/>
              </a:schemeClr>
            </a:solidFill>
            <a:ln w="9525">
              <a:noFill/>
            </a:ln>
          </p:spPr>
          <p:txBody>
            <a:bodyPr/>
            <a:lstStyle/>
            <a:p>
              <a:endParaRPr lang="zh-CN" altLang="en-US"/>
            </a:p>
          </p:txBody>
        </p:sp>
        <p:sp>
          <p:nvSpPr>
            <p:cNvPr id="1037" name="Freeform 17"/>
            <p:cNvSpPr/>
            <p:nvPr/>
          </p:nvSpPr>
          <p:spPr>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0" b="0"/>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alpha val="100000"/>
              </a:schemeClr>
            </a:solidFill>
            <a:ln w="9525">
              <a:noFill/>
            </a:ln>
          </p:spPr>
          <p:txBody>
            <a:bodyPr/>
            <a:lstStyle/>
            <a:p>
              <a:endParaRPr lang="zh-CN" altLang="en-US"/>
            </a:p>
          </p:txBody>
        </p:sp>
        <p:sp>
          <p:nvSpPr>
            <p:cNvPr id="1038" name="Freeform 18"/>
            <p:cNvSpPr/>
            <p:nvPr/>
          </p:nvSpPr>
          <p:spPr>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37"/>
                </a:cxn>
                <a:cxn ang="0">
                  <a:pos x="65" y="49"/>
                </a:cxn>
                <a:cxn ang="0">
                  <a:pos x="71" y="61"/>
                </a:cxn>
                <a:cxn ang="0">
                  <a:pos x="71" y="67"/>
                </a:cxn>
                <a:cxn ang="0">
                  <a:pos x="59" y="61"/>
                </a:cxn>
                <a:cxn ang="0">
                  <a:pos x="47" y="49"/>
                </a:cxn>
                <a:cxn ang="0">
                  <a:pos x="23" y="37"/>
                </a:cxn>
                <a:cxn ang="0">
                  <a:pos x="23" y="43"/>
                </a:cxn>
                <a:cxn ang="0">
                  <a:pos x="18" y="49"/>
                </a:cxn>
                <a:cxn ang="0">
                  <a:pos x="12" y="55"/>
                </a:cxn>
                <a:cxn ang="0">
                  <a:pos x="6" y="55"/>
                </a:cxn>
                <a:cxn ang="0">
                  <a:pos x="6" y="55"/>
                </a:cxn>
                <a:cxn ang="0">
                  <a:pos x="6" y="43"/>
                </a:cxn>
                <a:cxn ang="0">
                  <a:pos x="0" y="18"/>
                </a:cxn>
                <a:cxn ang="0">
                  <a:pos x="0" y="18"/>
                </a:cxn>
              </a:cxnLst>
              <a:rect l="0" t="0" r="0" b="0"/>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alpha val="100000"/>
              </a:schemeClr>
            </a:solidFill>
            <a:ln w="9525">
              <a:noFill/>
            </a:ln>
          </p:spPr>
          <p:txBody>
            <a:bodyPr/>
            <a:lstStyle/>
            <a:p>
              <a:endParaRPr lang="zh-CN" altLang="en-US"/>
            </a:p>
          </p:txBody>
        </p:sp>
        <p:sp>
          <p:nvSpPr>
            <p:cNvPr id="1039" name="Freeform 19"/>
            <p:cNvSpPr/>
            <p:nvPr/>
          </p:nvSpPr>
          <p:spPr>
            <a:xfrm>
              <a:off x="855" y="3842"/>
              <a:ext cx="161" cy="164"/>
            </a:xfrm>
            <a:custGeom>
              <a:avLst/>
              <a:gdLst/>
              <a:ahLst/>
              <a:cxnLst>
                <a:cxn ang="0">
                  <a:pos x="30" y="0"/>
                </a:cxn>
                <a:cxn ang="0">
                  <a:pos x="48" y="6"/>
                </a:cxn>
                <a:cxn ang="0">
                  <a:pos x="72" y="6"/>
                </a:cxn>
                <a:cxn ang="0">
                  <a:pos x="114" y="12"/>
                </a:cxn>
                <a:cxn ang="0">
                  <a:pos x="96" y="61"/>
                </a:cxn>
                <a:cxn ang="0">
                  <a:pos x="96" y="67"/>
                </a:cxn>
                <a:cxn ang="0">
                  <a:pos x="102" y="79"/>
                </a:cxn>
                <a:cxn ang="0">
                  <a:pos x="108" y="91"/>
                </a:cxn>
                <a:cxn ang="0">
                  <a:pos x="120" y="103"/>
                </a:cxn>
                <a:cxn ang="0">
                  <a:pos x="143" y="121"/>
                </a:cxn>
                <a:cxn ang="0">
                  <a:pos x="155" y="152"/>
                </a:cxn>
                <a:cxn ang="0">
                  <a:pos x="161" y="170"/>
                </a:cxn>
                <a:cxn ang="0">
                  <a:pos x="161" y="176"/>
                </a:cxn>
                <a:cxn ang="0">
                  <a:pos x="96" y="109"/>
                </a:cxn>
                <a:cxn ang="0">
                  <a:pos x="30" y="61"/>
                </a:cxn>
                <a:cxn ang="0">
                  <a:pos x="0" y="0"/>
                </a:cxn>
                <a:cxn ang="0">
                  <a:pos x="30" y="0"/>
                </a:cxn>
                <a:cxn ang="0">
                  <a:pos x="30" y="0"/>
                </a:cxn>
              </a:cxnLst>
              <a:rect l="0" t="0" r="0" b="0"/>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alpha val="100000"/>
              </a:schemeClr>
            </a:solidFill>
            <a:ln w="9525">
              <a:noFill/>
            </a:ln>
          </p:spPr>
          <p:txBody>
            <a:bodyPr/>
            <a:lstStyle/>
            <a:p>
              <a:endParaRPr lang="zh-CN" altLang="en-US"/>
            </a:p>
          </p:txBody>
        </p:sp>
        <p:sp>
          <p:nvSpPr>
            <p:cNvPr id="1040" name="Freeform 20"/>
            <p:cNvSpPr/>
            <p:nvPr/>
          </p:nvSpPr>
          <p:spPr>
            <a:xfrm>
              <a:off x="706" y="3854"/>
              <a:ext cx="59" cy="61"/>
            </a:xfrm>
            <a:custGeom>
              <a:avLst/>
              <a:gdLst/>
              <a:ahLst/>
              <a:cxnLst>
                <a:cxn ang="0">
                  <a:pos x="59" y="6"/>
                </a:cxn>
                <a:cxn ang="0">
                  <a:pos x="41" y="37"/>
                </a:cxn>
                <a:cxn ang="0">
                  <a:pos x="41" y="43"/>
                </a:cxn>
                <a:cxn ang="0">
                  <a:pos x="47" y="49"/>
                </a:cxn>
                <a:cxn ang="0">
                  <a:pos x="53" y="61"/>
                </a:cxn>
                <a:cxn ang="0">
                  <a:pos x="53" y="67"/>
                </a:cxn>
                <a:cxn ang="0">
                  <a:pos x="47" y="61"/>
                </a:cxn>
                <a:cxn ang="0">
                  <a:pos x="35" y="55"/>
                </a:cxn>
                <a:cxn ang="0">
                  <a:pos x="23" y="43"/>
                </a:cxn>
                <a:cxn ang="0">
                  <a:pos x="17" y="37"/>
                </a:cxn>
                <a:cxn ang="0">
                  <a:pos x="0" y="0"/>
                </a:cxn>
                <a:cxn ang="0">
                  <a:pos x="59" y="6"/>
                </a:cxn>
                <a:cxn ang="0">
                  <a:pos x="59" y="6"/>
                </a:cxn>
              </a:cxnLst>
              <a:rect l="0" t="0" r="0" b="0"/>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alpha val="100000"/>
              </a:schemeClr>
            </a:solidFill>
            <a:ln w="9525">
              <a:noFill/>
            </a:ln>
          </p:spPr>
          <p:txBody>
            <a:bodyPr/>
            <a:lstStyle/>
            <a:p>
              <a:endParaRPr lang="zh-CN" altLang="en-US"/>
            </a:p>
          </p:txBody>
        </p:sp>
        <p:sp>
          <p:nvSpPr>
            <p:cNvPr id="1041" name="Freeform 21"/>
            <p:cNvSpPr/>
            <p:nvPr/>
          </p:nvSpPr>
          <p:spPr>
            <a:xfrm>
              <a:off x="395" y="3811"/>
              <a:ext cx="245" cy="207"/>
            </a:xfrm>
            <a:custGeom>
              <a:avLst/>
              <a:gdLst/>
              <a:ahLst/>
              <a:cxnLst>
                <a:cxn ang="0">
                  <a:pos x="233" y="43"/>
                </a:cxn>
                <a:cxn ang="0">
                  <a:pos x="245" y="49"/>
                </a:cxn>
                <a:cxn ang="0">
                  <a:pos x="209" y="91"/>
                </a:cxn>
                <a:cxn ang="0">
                  <a:pos x="143" y="146"/>
                </a:cxn>
                <a:cxn ang="0">
                  <a:pos x="167" y="170"/>
                </a:cxn>
                <a:cxn ang="0">
                  <a:pos x="179" y="225"/>
                </a:cxn>
                <a:cxn ang="0">
                  <a:pos x="77" y="146"/>
                </a:cxn>
                <a:cxn ang="0">
                  <a:pos x="47" y="91"/>
                </a:cxn>
                <a:cxn ang="0">
                  <a:pos x="89" y="73"/>
                </a:cxn>
                <a:cxn ang="0">
                  <a:pos x="59" y="43"/>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43"/>
                </a:cxn>
                <a:cxn ang="0">
                  <a:pos x="233" y="43"/>
                </a:cxn>
              </a:cxnLst>
              <a:rect l="0" t="0" r="0" b="0"/>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alpha val="100000"/>
              </a:schemeClr>
            </a:solidFill>
            <a:ln w="9525">
              <a:noFill/>
            </a:ln>
          </p:spPr>
          <p:txBody>
            <a:bodyPr/>
            <a:lstStyle/>
            <a:p>
              <a:endParaRPr lang="zh-CN" altLang="en-US"/>
            </a:p>
          </p:txBody>
        </p:sp>
      </p:grpSp>
      <p:sp>
        <p:nvSpPr>
          <p:cNvPr id="1030" name="Rectangle 22"/>
          <p:cNvSpPr>
            <a:spLocks noGrp="1"/>
          </p:cNvSpPr>
          <p:nvPr>
            <p:ph type="title"/>
          </p:nvPr>
        </p:nvSpPr>
        <p:spPr>
          <a:xfrm>
            <a:off x="457200" y="228600"/>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1031" name="Rectangle 23"/>
          <p:cNvSpPr>
            <a:spLocks noGrp="1"/>
          </p:cNvSpPr>
          <p:nvPr>
            <p:ph type="body"/>
          </p:nvPr>
        </p:nvSpPr>
        <p:spPr>
          <a:xfrm>
            <a:off x="457200" y="1600200"/>
            <a:ext cx="8229600" cy="4495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192"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chemeClr val="tx1"/>
                </a:solidFill>
                <a:effectLst>
                  <a:outerShdw blurRad="38100" dist="38100" dir="2700000" algn="tl">
                    <a:srgbClr val="000000"/>
                  </a:outerShdw>
                </a:effectLst>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193" name="Rectangle 2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solidFill>
                  <a:schemeClr val="tx1"/>
                </a:solidFill>
                <a:effectLst>
                  <a:outerShdw blurRad="38100" dist="38100" dir="2700000" algn="tl">
                    <a:srgbClr val="000000"/>
                  </a:outerShdw>
                </a:effectLst>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outerShdw blurRad="38100" dist="38100" dir="2700000" algn="tl">
                  <a:srgbClr val="000000"/>
                </a:outerShdw>
              </a:effectLst>
              <a:uLnTx/>
              <a:uFillTx/>
              <a:latin typeface="+mn-lt"/>
              <a:ea typeface="宋体" panose="02010600030101010101" pitchFamily="2" charset="-122"/>
              <a:cs typeface="+mn-cs"/>
            </a:endParaRPr>
          </a:p>
        </p:txBody>
      </p:sp>
      <p:sp>
        <p:nvSpPr>
          <p:cNvPr id="7194"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chemeClr val="tx1"/>
                </a:solidFill>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9A88B56-8F84-4060-A03B-B0D10B829F46}" type="slidenum">
              <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graphicFrame>
        <p:nvGraphicFramePr>
          <p:cNvPr id="1035" name="Object 27"/>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3095" r:id="rId15" imgW="13004800" imgH="9753600" progId="">
                  <p:embed/>
                </p:oleObj>
              </mc:Choice>
              <mc:Fallback>
                <p:oleObj r:id="rId15" imgW="13004800" imgH="9753600" progId="">
                  <p:embed/>
                  <p:pic>
                    <p:nvPicPr>
                      <p:cNvPr id="0" name="图片 3075"/>
                      <p:cNvPicPr/>
                      <p:nvPr/>
                    </p:nvPicPr>
                    <p:blipFill>
                      <a:blip r:embed="rId16"/>
                      <a:stretch>
                        <a:fillRect/>
                      </a:stretch>
                    </p:blipFill>
                    <p:spPr>
                      <a:xfrm>
                        <a:off x="107950" y="26988"/>
                        <a:ext cx="9144000" cy="6831012"/>
                      </a:xfrm>
                      <a:prstGeom prst="rect">
                        <a:avLst/>
                      </a:prstGeom>
                      <a:noFill/>
                      <a:ln w="38100">
                        <a:noFill/>
                        <a:miter/>
                      </a:ln>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8000"/>
            <a:chOff x="0" y="0"/>
            <a:chExt cx="5760" cy="4320"/>
          </a:xfrm>
        </p:grpSpPr>
        <p:sp>
          <p:nvSpPr>
            <p:cNvPr id="2074" name="Freeform 3"/>
            <p:cNvSpPr/>
            <p:nvPr/>
          </p:nvSpPr>
          <p:spPr>
            <a:xfrm>
              <a:off x="0" y="3072"/>
              <a:ext cx="5760" cy="1248"/>
            </a:xfrm>
            <a:custGeom>
              <a:avLst/>
              <a:gdLst/>
              <a:ahLst/>
              <a:cxnLst>
                <a:cxn ang="0">
                  <a:pos x="3661" y="3"/>
                </a:cxn>
                <a:cxn ang="0">
                  <a:pos x="0" y="3"/>
                </a:cxn>
                <a:cxn ang="0">
                  <a:pos x="0" y="0"/>
                </a:cxn>
                <a:cxn ang="0">
                  <a:pos x="3661" y="0"/>
                </a:cxn>
                <a:cxn ang="0">
                  <a:pos x="3661" y="3"/>
                </a:cxn>
                <a:cxn ang="0">
                  <a:pos x="3661" y="3"/>
                </a:cxn>
              </a:cxnLst>
              <a:rect l="0" t="0" r="0" b="0"/>
              <a:pathLst>
                <a:path w="6027" h="2296">
                  <a:moveTo>
                    <a:pt x="6027" y="2296"/>
                  </a:moveTo>
                  <a:lnTo>
                    <a:pt x="0" y="2296"/>
                  </a:lnTo>
                  <a:lnTo>
                    <a:pt x="0" y="0"/>
                  </a:lnTo>
                  <a:lnTo>
                    <a:pt x="6027" y="0"/>
                  </a:lnTo>
                  <a:lnTo>
                    <a:pt x="6027" y="2296"/>
                  </a:lnTo>
                  <a:close/>
                </a:path>
              </a:pathLst>
            </a:custGeom>
            <a:gradFill rotWithShape="0">
              <a:gsLst>
                <a:gs pos="0">
                  <a:schemeClr val="bg1">
                    <a:alpha val="100000"/>
                  </a:schemeClr>
                </a:gs>
                <a:gs pos="100000">
                  <a:schemeClr val="accent2">
                    <a:alpha val="100000"/>
                  </a:schemeClr>
                </a:gs>
              </a:gsLst>
              <a:lin ang="5400000" scaled="1"/>
              <a:tileRect/>
            </a:gradFill>
            <a:ln w="9525">
              <a:noFill/>
            </a:ln>
          </p:spPr>
          <p:txBody>
            <a:bodyPr/>
            <a:lstStyle/>
            <a:p>
              <a:endParaRPr lang="zh-CN" altLang="en-US"/>
            </a:p>
          </p:txBody>
        </p:sp>
        <p:sp>
          <p:nvSpPr>
            <p:cNvPr id="7172"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2051" name="Freeform 5"/>
          <p:cNvSpPr/>
          <p:nvPr/>
        </p:nvSpPr>
        <p:spPr>
          <a:xfrm>
            <a:off x="6248400" y="6262688"/>
            <a:ext cx="2895600" cy="609600"/>
          </a:xfrm>
          <a:custGeom>
            <a:avLst/>
            <a:gdLst/>
            <a:ahLst/>
            <a:cxnLst>
              <a:cxn ang="0">
                <a:pos x="2147483646" y="2147483646"/>
              </a:cxn>
              <a:cxn ang="0">
                <a:pos x="0" y="2147483646"/>
              </a:cxn>
              <a:cxn ang="0">
                <a:pos x="0" y="0"/>
              </a:cxn>
              <a:cxn ang="0">
                <a:pos x="2147483646" y="0"/>
              </a:cxn>
              <a:cxn ang="0">
                <a:pos x="2147483646" y="2147483646"/>
              </a:cxn>
              <a:cxn ang="0">
                <a:pos x="2147483646" y="2147483646"/>
              </a:cxn>
            </a:cxnLst>
            <a:rect l="0" t="0" r="0" b="0"/>
            <a:pathLst>
              <a:path w="5748" h="246">
                <a:moveTo>
                  <a:pt x="5748" y="246"/>
                </a:moveTo>
                <a:lnTo>
                  <a:pt x="0" y="246"/>
                </a:lnTo>
                <a:lnTo>
                  <a:pt x="0" y="0"/>
                </a:lnTo>
                <a:lnTo>
                  <a:pt x="5748" y="0"/>
                </a:lnTo>
                <a:lnTo>
                  <a:pt x="5748" y="246"/>
                </a:lnTo>
                <a:close/>
              </a:path>
            </a:pathLst>
          </a:custGeom>
          <a:gradFill rotWithShape="0">
            <a:gsLst>
              <a:gs pos="0">
                <a:schemeClr val="bg1">
                  <a:alpha val="100000"/>
                </a:schemeClr>
              </a:gs>
              <a:gs pos="100000">
                <a:schemeClr val="hlink">
                  <a:alpha val="100000"/>
                </a:schemeClr>
              </a:gs>
            </a:gsLst>
            <a:lin ang="18900000" scaled="1"/>
            <a:tileRect/>
          </a:gradFill>
          <a:ln w="9525">
            <a:noFill/>
          </a:ln>
        </p:spPr>
        <p:txBody>
          <a:bodyPr/>
          <a:lstStyle/>
          <a:p>
            <a:endParaRPr lang="zh-CN" altLang="en-US"/>
          </a:p>
        </p:txBody>
      </p:sp>
      <p:grpSp>
        <p:nvGrpSpPr>
          <p:cNvPr id="2052" name="Group 6"/>
          <p:cNvGrpSpPr/>
          <p:nvPr/>
        </p:nvGrpSpPr>
        <p:grpSpPr>
          <a:xfrm>
            <a:off x="0" y="6019800"/>
            <a:ext cx="7848600" cy="857250"/>
            <a:chOff x="0" y="3792"/>
            <a:chExt cx="4944" cy="540"/>
          </a:xfrm>
        </p:grpSpPr>
        <p:sp>
          <p:nvSpPr>
            <p:cNvPr id="7175" name="Freeform 7"/>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2067" name="Group 8"/>
            <p:cNvGrpSpPr/>
            <p:nvPr userDrawn="1"/>
          </p:nvGrpSpPr>
          <p:grpSpPr>
            <a:xfrm>
              <a:off x="2486" y="3792"/>
              <a:ext cx="2458" cy="540"/>
              <a:chOff x="2486" y="3792"/>
              <a:chExt cx="2458" cy="540"/>
            </a:xfrm>
          </p:grpSpPr>
          <p:sp>
            <p:nvSpPr>
              <p:cNvPr id="2069" name="Freeform 9"/>
              <p:cNvSpPr/>
              <p:nvPr/>
            </p:nvSpPr>
            <p:spPr>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0" b="0"/>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alpha val="100000"/>
                </a:schemeClr>
              </a:solidFill>
              <a:ln w="9525">
                <a:noFill/>
              </a:ln>
            </p:spPr>
            <p:txBody>
              <a:bodyPr/>
              <a:lstStyle/>
              <a:p>
                <a:endParaRPr lang="zh-CN" altLang="en-US"/>
              </a:p>
            </p:txBody>
          </p:sp>
          <p:sp>
            <p:nvSpPr>
              <p:cNvPr id="2070" name="Freeform 10"/>
              <p:cNvSpPr/>
              <p:nvPr/>
            </p:nvSpPr>
            <p:spPr>
              <a:xfrm>
                <a:off x="2677" y="3792"/>
                <a:ext cx="186" cy="395"/>
              </a:xfrm>
              <a:custGeom>
                <a:avLst/>
                <a:gdLst/>
                <a:ahLst/>
                <a:cxnLst>
                  <a:cxn ang="0">
                    <a:pos x="36" y="0"/>
                  </a:cxn>
                  <a:cxn ang="0">
                    <a:pos x="54" y="62"/>
                  </a:cxn>
                  <a:cxn ang="0">
                    <a:pos x="24" y="105"/>
                  </a:cxn>
                  <a:cxn ang="0">
                    <a:pos x="18" y="227"/>
                  </a:cxn>
                  <a:cxn ang="0">
                    <a:pos x="42" y="393"/>
                  </a:cxn>
                  <a:cxn ang="0">
                    <a:pos x="48" y="557"/>
                  </a:cxn>
                  <a:cxn ang="0">
                    <a:pos x="0" y="1217"/>
                  </a:cxn>
                  <a:cxn ang="0">
                    <a:pos x="54" y="806"/>
                  </a:cxn>
                  <a:cxn ang="0">
                    <a:pos x="84" y="743"/>
                  </a:cxn>
                  <a:cxn ang="0">
                    <a:pos x="126" y="435"/>
                  </a:cxn>
                  <a:cxn ang="0">
                    <a:pos x="144" y="412"/>
                  </a:cxn>
                  <a:cxn ang="0">
                    <a:pos x="144" y="311"/>
                  </a:cxn>
                  <a:cxn ang="0">
                    <a:pos x="186" y="227"/>
                  </a:cxn>
                  <a:cxn ang="0">
                    <a:pos x="162" y="206"/>
                  </a:cxn>
                  <a:cxn ang="0">
                    <a:pos x="36" y="0"/>
                  </a:cxn>
                  <a:cxn ang="0">
                    <a:pos x="36" y="0"/>
                  </a:cxn>
                </a:cxnLst>
                <a:rect l="0" t="0" r="0" b="0"/>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alpha val="100000"/>
                </a:schemeClr>
              </a:solidFill>
              <a:ln w="9525">
                <a:noFill/>
              </a:ln>
            </p:spPr>
            <p:txBody>
              <a:bodyPr/>
              <a:lstStyle/>
              <a:p>
                <a:endParaRPr lang="zh-CN" altLang="en-US"/>
              </a:p>
            </p:txBody>
          </p:sp>
          <p:sp>
            <p:nvSpPr>
              <p:cNvPr id="2071" name="Freeform 11"/>
              <p:cNvSpPr/>
              <p:nvPr/>
            </p:nvSpPr>
            <p:spPr>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0" b="0"/>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alpha val="100000"/>
                </a:schemeClr>
              </a:solidFill>
              <a:ln w="9525">
                <a:noFill/>
              </a:ln>
            </p:spPr>
            <p:txBody>
              <a:bodyPr/>
              <a:lstStyle/>
              <a:p>
                <a:endParaRPr lang="zh-CN" altLang="en-US"/>
              </a:p>
            </p:txBody>
          </p:sp>
          <p:sp>
            <p:nvSpPr>
              <p:cNvPr id="2072" name="Freeform 12"/>
              <p:cNvSpPr/>
              <p:nvPr/>
            </p:nvSpPr>
            <p:spPr>
              <a:xfrm>
                <a:off x="3628" y="3866"/>
                <a:ext cx="155" cy="74"/>
              </a:xfrm>
              <a:custGeom>
                <a:avLst/>
                <a:gdLst/>
                <a:ahLst/>
                <a:cxnLst>
                  <a:cxn ang="0">
                    <a:pos x="114" y="0"/>
                  </a:cxn>
                  <a:cxn ang="0">
                    <a:pos x="0" y="0"/>
                  </a:cxn>
                  <a:cxn ang="0">
                    <a:pos x="0" y="0"/>
                  </a:cxn>
                  <a:cxn ang="0">
                    <a:pos x="6" y="21"/>
                  </a:cxn>
                  <a:cxn ang="0">
                    <a:pos x="6" y="62"/>
                  </a:cxn>
                  <a:cxn ang="0">
                    <a:pos x="0" y="85"/>
                  </a:cxn>
                  <a:cxn ang="0">
                    <a:pos x="78" y="209"/>
                  </a:cxn>
                  <a:cxn ang="0">
                    <a:pos x="96" y="147"/>
                  </a:cxn>
                  <a:cxn ang="0">
                    <a:pos x="155" y="232"/>
                  </a:cxn>
                  <a:cxn ang="0">
                    <a:pos x="126" y="85"/>
                  </a:cxn>
                  <a:cxn ang="0">
                    <a:pos x="149" y="0"/>
                  </a:cxn>
                  <a:cxn ang="0">
                    <a:pos x="114" y="0"/>
                  </a:cxn>
                  <a:cxn ang="0">
                    <a:pos x="114" y="0"/>
                  </a:cxn>
                </a:cxnLst>
                <a:rect l="0" t="0" r="0" b="0"/>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alpha val="100000"/>
                </a:schemeClr>
              </a:solidFill>
              <a:ln w="9525">
                <a:noFill/>
              </a:ln>
            </p:spPr>
            <p:txBody>
              <a:bodyPr/>
              <a:lstStyle/>
              <a:p>
                <a:endParaRPr lang="zh-CN" altLang="en-US"/>
              </a:p>
            </p:txBody>
          </p:sp>
          <p:sp>
            <p:nvSpPr>
              <p:cNvPr id="2073" name="Freeform 13"/>
              <p:cNvSpPr/>
              <p:nvPr/>
            </p:nvSpPr>
            <p:spPr>
              <a:xfrm>
                <a:off x="2486" y="3859"/>
                <a:ext cx="42" cy="81"/>
              </a:xfrm>
              <a:custGeom>
                <a:avLst/>
                <a:gdLst/>
                <a:ahLst/>
                <a:cxnLst>
                  <a:cxn ang="0">
                    <a:pos x="6" y="133"/>
                  </a:cxn>
                  <a:cxn ang="0">
                    <a:pos x="0" y="68"/>
                  </a:cxn>
                  <a:cxn ang="0">
                    <a:pos x="12" y="23"/>
                  </a:cxn>
                  <a:cxn ang="0">
                    <a:pos x="0" y="23"/>
                  </a:cxn>
                  <a:cxn ang="0">
                    <a:pos x="12" y="23"/>
                  </a:cxn>
                  <a:cxn ang="0">
                    <a:pos x="24" y="23"/>
                  </a:cxn>
                  <a:cxn ang="0">
                    <a:pos x="36" y="23"/>
                  </a:cxn>
                  <a:cxn ang="0">
                    <a:pos x="42" y="0"/>
                  </a:cxn>
                  <a:cxn ang="0">
                    <a:pos x="30" y="68"/>
                  </a:cxn>
                  <a:cxn ang="0">
                    <a:pos x="42" y="179"/>
                  </a:cxn>
                  <a:cxn ang="0">
                    <a:pos x="12" y="261"/>
                  </a:cxn>
                  <a:cxn ang="0">
                    <a:pos x="6" y="133"/>
                  </a:cxn>
                  <a:cxn ang="0">
                    <a:pos x="6" y="133"/>
                  </a:cxn>
                </a:cxnLst>
                <a:rect l="0" t="0" r="0" b="0"/>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alpha val="100000"/>
                </a:schemeClr>
              </a:solidFill>
              <a:ln w="9525">
                <a:noFill/>
              </a:ln>
            </p:spPr>
            <p:txBody>
              <a:bodyPr/>
              <a:lstStyle/>
              <a:p>
                <a:endParaRPr lang="zh-CN" altLang="en-US"/>
              </a:p>
            </p:txBody>
          </p:sp>
        </p:grpSp>
        <p:sp>
          <p:nvSpPr>
            <p:cNvPr id="7182" name="Freeform 14"/>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grpSp>
        <p:nvGrpSpPr>
          <p:cNvPr id="2053" name="Group 15"/>
          <p:cNvGrpSpPr/>
          <p:nvPr/>
        </p:nvGrpSpPr>
        <p:grpSpPr>
          <a:xfrm>
            <a:off x="627063" y="6021388"/>
            <a:ext cx="5684837" cy="849312"/>
            <a:chOff x="395" y="3793"/>
            <a:chExt cx="3581" cy="535"/>
          </a:xfrm>
        </p:grpSpPr>
        <p:sp>
          <p:nvSpPr>
            <p:cNvPr id="2060" name="Freeform 16"/>
            <p:cNvSpPr/>
            <p:nvPr/>
          </p:nvSpPr>
          <p:spPr>
            <a:xfrm>
              <a:off x="1196" y="3793"/>
              <a:ext cx="365" cy="291"/>
            </a:xfrm>
            <a:custGeom>
              <a:avLst/>
              <a:gdLst/>
              <a:ahLst/>
              <a:cxnLst>
                <a:cxn ang="0">
                  <a:pos x="24" y="24"/>
                </a:cxn>
                <a:cxn ang="0">
                  <a:pos x="0" y="71"/>
                </a:cxn>
                <a:cxn ang="0">
                  <a:pos x="66" y="130"/>
                </a:cxn>
                <a:cxn ang="0">
                  <a:pos x="143" y="213"/>
                </a:cxn>
                <a:cxn ang="0">
                  <a:pos x="191" y="195"/>
                </a:cxn>
                <a:cxn ang="0">
                  <a:pos x="341" y="333"/>
                </a:cxn>
                <a:cxn ang="0">
                  <a:pos x="305" y="204"/>
                </a:cxn>
                <a:cxn ang="0">
                  <a:pos x="365" y="154"/>
                </a:cxn>
                <a:cxn ang="0">
                  <a:pos x="359" y="148"/>
                </a:cxn>
                <a:cxn ang="0">
                  <a:pos x="335" y="136"/>
                </a:cxn>
                <a:cxn ang="0">
                  <a:pos x="299" y="101"/>
                </a:cxn>
                <a:cxn ang="0">
                  <a:pos x="257" y="83"/>
                </a:cxn>
                <a:cxn ang="0">
                  <a:pos x="215" y="65"/>
                </a:cxn>
                <a:cxn ang="0">
                  <a:pos x="173" y="47"/>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0" b="0"/>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alpha val="100000"/>
              </a:schemeClr>
            </a:solidFill>
            <a:ln w="9525">
              <a:noFill/>
            </a:ln>
          </p:spPr>
          <p:txBody>
            <a:bodyPr/>
            <a:lstStyle/>
            <a:p>
              <a:endParaRPr lang="zh-CN" altLang="en-US"/>
            </a:p>
          </p:txBody>
        </p:sp>
        <p:sp>
          <p:nvSpPr>
            <p:cNvPr id="2061" name="Freeform 17"/>
            <p:cNvSpPr/>
            <p:nvPr/>
          </p:nvSpPr>
          <p:spPr>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0" b="0"/>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alpha val="100000"/>
              </a:schemeClr>
            </a:solidFill>
            <a:ln w="9525">
              <a:noFill/>
            </a:ln>
          </p:spPr>
          <p:txBody>
            <a:bodyPr/>
            <a:lstStyle/>
            <a:p>
              <a:endParaRPr lang="zh-CN" altLang="en-US"/>
            </a:p>
          </p:txBody>
        </p:sp>
        <p:sp>
          <p:nvSpPr>
            <p:cNvPr id="2062" name="Freeform 18"/>
            <p:cNvSpPr/>
            <p:nvPr/>
          </p:nvSpPr>
          <p:spPr>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41"/>
                </a:cxn>
                <a:cxn ang="0">
                  <a:pos x="65" y="53"/>
                </a:cxn>
                <a:cxn ang="0">
                  <a:pos x="71" y="65"/>
                </a:cxn>
                <a:cxn ang="0">
                  <a:pos x="71" y="71"/>
                </a:cxn>
                <a:cxn ang="0">
                  <a:pos x="59" y="65"/>
                </a:cxn>
                <a:cxn ang="0">
                  <a:pos x="47" y="53"/>
                </a:cxn>
                <a:cxn ang="0">
                  <a:pos x="23" y="41"/>
                </a:cxn>
                <a:cxn ang="0">
                  <a:pos x="23" y="47"/>
                </a:cxn>
                <a:cxn ang="0">
                  <a:pos x="18" y="53"/>
                </a:cxn>
                <a:cxn ang="0">
                  <a:pos x="12" y="59"/>
                </a:cxn>
                <a:cxn ang="0">
                  <a:pos x="6" y="59"/>
                </a:cxn>
                <a:cxn ang="0">
                  <a:pos x="6" y="59"/>
                </a:cxn>
                <a:cxn ang="0">
                  <a:pos x="6" y="47"/>
                </a:cxn>
                <a:cxn ang="0">
                  <a:pos x="0" y="18"/>
                </a:cxn>
                <a:cxn ang="0">
                  <a:pos x="0" y="18"/>
                </a:cxn>
              </a:cxnLst>
              <a:rect l="0" t="0" r="0" b="0"/>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alpha val="100000"/>
              </a:schemeClr>
            </a:solidFill>
            <a:ln w="9525">
              <a:noFill/>
            </a:ln>
          </p:spPr>
          <p:txBody>
            <a:bodyPr/>
            <a:lstStyle/>
            <a:p>
              <a:endParaRPr lang="zh-CN" altLang="en-US"/>
            </a:p>
          </p:txBody>
        </p:sp>
        <p:sp>
          <p:nvSpPr>
            <p:cNvPr id="2063" name="Freeform 19"/>
            <p:cNvSpPr/>
            <p:nvPr/>
          </p:nvSpPr>
          <p:spPr>
            <a:xfrm>
              <a:off x="855" y="3842"/>
              <a:ext cx="161" cy="164"/>
            </a:xfrm>
            <a:custGeom>
              <a:avLst/>
              <a:gdLst/>
              <a:ahLst/>
              <a:cxnLst>
                <a:cxn ang="0">
                  <a:pos x="30" y="0"/>
                </a:cxn>
                <a:cxn ang="0">
                  <a:pos x="48" y="6"/>
                </a:cxn>
                <a:cxn ang="0">
                  <a:pos x="72" y="6"/>
                </a:cxn>
                <a:cxn ang="0">
                  <a:pos x="114" y="12"/>
                </a:cxn>
                <a:cxn ang="0">
                  <a:pos x="96" y="65"/>
                </a:cxn>
                <a:cxn ang="0">
                  <a:pos x="96" y="71"/>
                </a:cxn>
                <a:cxn ang="0">
                  <a:pos x="102" y="83"/>
                </a:cxn>
                <a:cxn ang="0">
                  <a:pos x="108" y="95"/>
                </a:cxn>
                <a:cxn ang="0">
                  <a:pos x="120" y="107"/>
                </a:cxn>
                <a:cxn ang="0">
                  <a:pos x="143" y="128"/>
                </a:cxn>
                <a:cxn ang="0">
                  <a:pos x="155" y="160"/>
                </a:cxn>
                <a:cxn ang="0">
                  <a:pos x="161" y="178"/>
                </a:cxn>
                <a:cxn ang="0">
                  <a:pos x="161" y="184"/>
                </a:cxn>
                <a:cxn ang="0">
                  <a:pos x="96" y="113"/>
                </a:cxn>
                <a:cxn ang="0">
                  <a:pos x="30" y="65"/>
                </a:cxn>
                <a:cxn ang="0">
                  <a:pos x="0" y="0"/>
                </a:cxn>
                <a:cxn ang="0">
                  <a:pos x="30" y="0"/>
                </a:cxn>
                <a:cxn ang="0">
                  <a:pos x="30" y="0"/>
                </a:cxn>
              </a:cxnLst>
              <a:rect l="0" t="0" r="0" b="0"/>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alpha val="100000"/>
              </a:schemeClr>
            </a:solidFill>
            <a:ln w="9525">
              <a:noFill/>
            </a:ln>
          </p:spPr>
          <p:txBody>
            <a:bodyPr/>
            <a:lstStyle/>
            <a:p>
              <a:endParaRPr lang="zh-CN" altLang="en-US"/>
            </a:p>
          </p:txBody>
        </p:sp>
        <p:sp>
          <p:nvSpPr>
            <p:cNvPr id="2064" name="Freeform 20"/>
            <p:cNvSpPr/>
            <p:nvPr/>
          </p:nvSpPr>
          <p:spPr>
            <a:xfrm>
              <a:off x="706" y="3854"/>
              <a:ext cx="59" cy="61"/>
            </a:xfrm>
            <a:custGeom>
              <a:avLst/>
              <a:gdLst/>
              <a:ahLst/>
              <a:cxnLst>
                <a:cxn ang="0">
                  <a:pos x="59" y="6"/>
                </a:cxn>
                <a:cxn ang="0">
                  <a:pos x="41" y="41"/>
                </a:cxn>
                <a:cxn ang="0">
                  <a:pos x="41" y="47"/>
                </a:cxn>
                <a:cxn ang="0">
                  <a:pos x="47" y="53"/>
                </a:cxn>
                <a:cxn ang="0">
                  <a:pos x="53" y="65"/>
                </a:cxn>
                <a:cxn ang="0">
                  <a:pos x="53" y="71"/>
                </a:cxn>
                <a:cxn ang="0">
                  <a:pos x="47" y="65"/>
                </a:cxn>
                <a:cxn ang="0">
                  <a:pos x="35" y="59"/>
                </a:cxn>
                <a:cxn ang="0">
                  <a:pos x="23" y="47"/>
                </a:cxn>
                <a:cxn ang="0">
                  <a:pos x="17" y="41"/>
                </a:cxn>
                <a:cxn ang="0">
                  <a:pos x="0" y="0"/>
                </a:cxn>
                <a:cxn ang="0">
                  <a:pos x="59" y="6"/>
                </a:cxn>
                <a:cxn ang="0">
                  <a:pos x="59" y="6"/>
                </a:cxn>
              </a:cxnLst>
              <a:rect l="0" t="0" r="0" b="0"/>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alpha val="100000"/>
              </a:schemeClr>
            </a:solidFill>
            <a:ln w="9525">
              <a:noFill/>
            </a:ln>
          </p:spPr>
          <p:txBody>
            <a:bodyPr/>
            <a:lstStyle/>
            <a:p>
              <a:endParaRPr lang="zh-CN" altLang="en-US"/>
            </a:p>
          </p:txBody>
        </p:sp>
        <p:sp>
          <p:nvSpPr>
            <p:cNvPr id="2065" name="Freeform 21"/>
            <p:cNvSpPr/>
            <p:nvPr/>
          </p:nvSpPr>
          <p:spPr>
            <a:xfrm>
              <a:off x="395" y="3811"/>
              <a:ext cx="245" cy="207"/>
            </a:xfrm>
            <a:custGeom>
              <a:avLst/>
              <a:gdLst/>
              <a:ahLst/>
              <a:cxnLst>
                <a:cxn ang="0">
                  <a:pos x="233" y="47"/>
                </a:cxn>
                <a:cxn ang="0">
                  <a:pos x="245" y="53"/>
                </a:cxn>
                <a:cxn ang="0">
                  <a:pos x="209" y="95"/>
                </a:cxn>
                <a:cxn ang="0">
                  <a:pos x="143" y="154"/>
                </a:cxn>
                <a:cxn ang="0">
                  <a:pos x="167" y="182"/>
                </a:cxn>
                <a:cxn ang="0">
                  <a:pos x="179" y="237"/>
                </a:cxn>
                <a:cxn ang="0">
                  <a:pos x="77" y="154"/>
                </a:cxn>
                <a:cxn ang="0">
                  <a:pos x="47" y="95"/>
                </a:cxn>
                <a:cxn ang="0">
                  <a:pos x="89" y="77"/>
                </a:cxn>
                <a:cxn ang="0">
                  <a:pos x="59" y="47"/>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47"/>
                </a:cxn>
                <a:cxn ang="0">
                  <a:pos x="233" y="47"/>
                </a:cxn>
              </a:cxnLst>
              <a:rect l="0" t="0" r="0" b="0"/>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alpha val="100000"/>
              </a:schemeClr>
            </a:solidFill>
            <a:ln w="9525">
              <a:noFill/>
            </a:ln>
          </p:spPr>
          <p:txBody>
            <a:bodyPr/>
            <a:lstStyle/>
            <a:p>
              <a:endParaRPr lang="zh-CN" altLang="en-US"/>
            </a:p>
          </p:txBody>
        </p:sp>
      </p:grpSp>
      <p:sp>
        <p:nvSpPr>
          <p:cNvPr id="2054" name="Rectangle 22"/>
          <p:cNvSpPr>
            <a:spLocks noGrp="1"/>
          </p:cNvSpPr>
          <p:nvPr>
            <p:ph type="title"/>
          </p:nvPr>
        </p:nvSpPr>
        <p:spPr>
          <a:xfrm>
            <a:off x="457200" y="228600"/>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2055" name="Rectangle 23"/>
          <p:cNvSpPr>
            <a:spLocks noGrp="1"/>
          </p:cNvSpPr>
          <p:nvPr>
            <p:ph type="body"/>
          </p:nvPr>
        </p:nvSpPr>
        <p:spPr>
          <a:xfrm>
            <a:off x="457200" y="1600200"/>
            <a:ext cx="8229600" cy="4495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192"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3" name="Rectangle 2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4"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FFFFFF"/>
                </a:solidFill>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graphicFrame>
        <p:nvGraphicFramePr>
          <p:cNvPr id="2059" name="Object 27"/>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4114" r:id="rId15" imgW="13004800" imgH="9753600" progId="">
                  <p:embed/>
                </p:oleObj>
              </mc:Choice>
              <mc:Fallback>
                <p:oleObj r:id="rId15" imgW="13004800" imgH="9753600" progId="">
                  <p:embed/>
                  <p:pic>
                    <p:nvPicPr>
                      <p:cNvPr id="0" name="图片 3078"/>
                      <p:cNvPicPr/>
                      <p:nvPr/>
                    </p:nvPicPr>
                    <p:blipFill>
                      <a:blip r:embed="rId16"/>
                      <a:stretch>
                        <a:fillRect/>
                      </a:stretch>
                    </p:blipFill>
                    <p:spPr>
                      <a:xfrm>
                        <a:off x="107950" y="26988"/>
                        <a:ext cx="9144000" cy="6831012"/>
                      </a:xfrm>
                      <a:prstGeom prst="rect">
                        <a:avLst/>
                      </a:prstGeom>
                      <a:noFill/>
                      <a:ln w="38100">
                        <a:noFill/>
                        <a:miter/>
                      </a:ln>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4"/>
          <a:stretch>
            <a:fillRect/>
          </a:stretch>
        </a:blipFill>
        <a:effectLst/>
      </p:bgPr>
    </p:bg>
    <p:spTree>
      <p:nvGrpSpPr>
        <p:cNvPr id="1" name=""/>
        <p:cNvGrpSpPr/>
        <p:nvPr/>
      </p:nvGrpSpPr>
      <p:grpSpPr>
        <a:xfrm>
          <a:off x="0" y="0"/>
          <a:ext cx="0" cy="0"/>
          <a:chOff x="0" y="0"/>
          <a:chExt cx="0" cy="0"/>
        </a:xfrm>
      </p:grpSpPr>
      <p:grpSp>
        <p:nvGrpSpPr>
          <p:cNvPr id="2050" name="Group 2"/>
          <p:cNvGrpSpPr/>
          <p:nvPr/>
        </p:nvGrpSpPr>
        <p:grpSpPr>
          <a:xfrm>
            <a:off x="0" y="0"/>
            <a:ext cx="9144000" cy="6858000"/>
            <a:chOff x="0" y="0"/>
            <a:chExt cx="5760" cy="4320"/>
          </a:xfrm>
        </p:grpSpPr>
        <p:sp>
          <p:nvSpPr>
            <p:cNvPr id="2074" name="Freeform 3"/>
            <p:cNvSpPr/>
            <p:nvPr/>
          </p:nvSpPr>
          <p:spPr>
            <a:xfrm>
              <a:off x="0" y="3072"/>
              <a:ext cx="5760" cy="1248"/>
            </a:xfrm>
            <a:custGeom>
              <a:avLst/>
              <a:gdLst/>
              <a:ahLst/>
              <a:cxnLst>
                <a:cxn ang="0">
                  <a:pos x="3661" y="3"/>
                </a:cxn>
                <a:cxn ang="0">
                  <a:pos x="0" y="3"/>
                </a:cxn>
                <a:cxn ang="0">
                  <a:pos x="0" y="0"/>
                </a:cxn>
                <a:cxn ang="0">
                  <a:pos x="3661" y="0"/>
                </a:cxn>
                <a:cxn ang="0">
                  <a:pos x="3661" y="3"/>
                </a:cxn>
                <a:cxn ang="0">
                  <a:pos x="3661" y="3"/>
                </a:cxn>
              </a:cxnLst>
              <a:rect l="0" t="0" r="0" b="0"/>
              <a:pathLst>
                <a:path w="6027" h="2296">
                  <a:moveTo>
                    <a:pt x="6027" y="2296"/>
                  </a:moveTo>
                  <a:lnTo>
                    <a:pt x="0" y="2296"/>
                  </a:lnTo>
                  <a:lnTo>
                    <a:pt x="0" y="0"/>
                  </a:lnTo>
                  <a:lnTo>
                    <a:pt x="6027" y="0"/>
                  </a:lnTo>
                  <a:lnTo>
                    <a:pt x="6027" y="2296"/>
                  </a:lnTo>
                  <a:close/>
                </a:path>
              </a:pathLst>
            </a:custGeom>
            <a:gradFill rotWithShape="0">
              <a:gsLst>
                <a:gs pos="0">
                  <a:schemeClr val="bg1">
                    <a:alpha val="100000"/>
                  </a:schemeClr>
                </a:gs>
                <a:gs pos="100000">
                  <a:schemeClr val="accent2">
                    <a:alpha val="100000"/>
                  </a:schemeClr>
                </a:gs>
              </a:gsLst>
              <a:lin ang="5400000" scaled="1"/>
              <a:tileRect/>
            </a:gradFill>
            <a:ln w="9525">
              <a:noFill/>
            </a:ln>
          </p:spPr>
          <p:txBody>
            <a:bodyPr/>
            <a:lstStyle/>
            <a:p>
              <a:endParaRPr lang="zh-CN" altLang="en-US"/>
            </a:p>
          </p:txBody>
        </p:sp>
        <p:sp>
          <p:nvSpPr>
            <p:cNvPr id="7172" name="Freeform 4"/>
            <p:cNvSpPr/>
            <p:nvPr/>
          </p:nvSpPr>
          <p:spPr bwMode="hidden">
            <a:xfrm>
              <a:off x="0" y="0"/>
              <a:ext cx="5760" cy="3072"/>
            </a:xfrm>
            <a:custGeom>
              <a:avLst/>
              <a:gdLst/>
              <a:ahLst/>
              <a:cxnLst>
                <a:cxn ang="0">
                  <a:pos x="6027" y="2296"/>
                </a:cxn>
                <a:cxn ang="0">
                  <a:pos x="0" y="2296"/>
                </a:cxn>
                <a:cxn ang="0">
                  <a:pos x="0" y="0"/>
                </a:cxn>
                <a:cxn ang="0">
                  <a:pos x="6027" y="0"/>
                </a:cxn>
                <a:cxn ang="0">
                  <a:pos x="6027" y="2296"/>
                </a:cxn>
                <a:cxn ang="0">
                  <a:pos x="6027" y="2296"/>
                </a:cxn>
              </a:cxnLst>
              <a:rect l="0" t="0" r="r" b="b"/>
              <a:pathLst>
                <a:path w="6027" h="2296">
                  <a:moveTo>
                    <a:pt x="6027" y="2296"/>
                  </a:moveTo>
                  <a:lnTo>
                    <a:pt x="0" y="2296"/>
                  </a:lnTo>
                  <a:lnTo>
                    <a:pt x="0" y="0"/>
                  </a:lnTo>
                  <a:lnTo>
                    <a:pt x="6027" y="0"/>
                  </a:lnTo>
                  <a:lnTo>
                    <a:pt x="6027" y="2296"/>
                  </a:lnTo>
                  <a:lnTo>
                    <a:pt x="6027" y="2296"/>
                  </a:lnTo>
                  <a:close/>
                </a:path>
              </a:pathLst>
            </a:custGeom>
            <a:gradFill rotWithShape="0">
              <a:gsLst>
                <a:gs pos="0">
                  <a:schemeClr val="bg1">
                    <a:gamma/>
                    <a:shade val="46275"/>
                    <a:invGamma/>
                  </a:schemeClr>
                </a:gs>
                <a:gs pos="100000">
                  <a:schemeClr val="bg1"/>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sp>
        <p:nvSpPr>
          <p:cNvPr id="2051" name="Freeform 5"/>
          <p:cNvSpPr/>
          <p:nvPr/>
        </p:nvSpPr>
        <p:spPr>
          <a:xfrm>
            <a:off x="6248400" y="6262688"/>
            <a:ext cx="2895600" cy="609600"/>
          </a:xfrm>
          <a:custGeom>
            <a:avLst/>
            <a:gdLst/>
            <a:ahLst/>
            <a:cxnLst>
              <a:cxn ang="0">
                <a:pos x="2147483646" y="2147483646"/>
              </a:cxn>
              <a:cxn ang="0">
                <a:pos x="0" y="2147483646"/>
              </a:cxn>
              <a:cxn ang="0">
                <a:pos x="0" y="0"/>
              </a:cxn>
              <a:cxn ang="0">
                <a:pos x="2147483646" y="0"/>
              </a:cxn>
              <a:cxn ang="0">
                <a:pos x="2147483646" y="2147483646"/>
              </a:cxn>
              <a:cxn ang="0">
                <a:pos x="2147483646" y="2147483646"/>
              </a:cxn>
            </a:cxnLst>
            <a:rect l="0" t="0" r="0" b="0"/>
            <a:pathLst>
              <a:path w="5748" h="246">
                <a:moveTo>
                  <a:pt x="5748" y="246"/>
                </a:moveTo>
                <a:lnTo>
                  <a:pt x="0" y="246"/>
                </a:lnTo>
                <a:lnTo>
                  <a:pt x="0" y="0"/>
                </a:lnTo>
                <a:lnTo>
                  <a:pt x="5748" y="0"/>
                </a:lnTo>
                <a:lnTo>
                  <a:pt x="5748" y="246"/>
                </a:lnTo>
                <a:close/>
              </a:path>
            </a:pathLst>
          </a:custGeom>
          <a:gradFill rotWithShape="0">
            <a:gsLst>
              <a:gs pos="0">
                <a:schemeClr val="bg1">
                  <a:alpha val="100000"/>
                </a:schemeClr>
              </a:gs>
              <a:gs pos="100000">
                <a:schemeClr val="hlink">
                  <a:alpha val="100000"/>
                </a:schemeClr>
              </a:gs>
            </a:gsLst>
            <a:lin ang="18900000" scaled="1"/>
            <a:tileRect/>
          </a:gradFill>
          <a:ln w="9525">
            <a:noFill/>
          </a:ln>
        </p:spPr>
        <p:txBody>
          <a:bodyPr/>
          <a:lstStyle/>
          <a:p>
            <a:endParaRPr lang="zh-CN" altLang="en-US"/>
          </a:p>
        </p:txBody>
      </p:sp>
      <p:grpSp>
        <p:nvGrpSpPr>
          <p:cNvPr id="2052" name="Group 6"/>
          <p:cNvGrpSpPr/>
          <p:nvPr/>
        </p:nvGrpSpPr>
        <p:grpSpPr>
          <a:xfrm>
            <a:off x="0" y="6019800"/>
            <a:ext cx="7848600" cy="857250"/>
            <a:chOff x="0" y="3792"/>
            <a:chExt cx="4944" cy="540"/>
          </a:xfrm>
        </p:grpSpPr>
        <p:sp>
          <p:nvSpPr>
            <p:cNvPr id="7175" name="Freeform 7"/>
            <p:cNvSpPr/>
            <p:nvPr/>
          </p:nvSpPr>
          <p:spPr bwMode="ltGray">
            <a:xfrm>
              <a:off x="1488" y="3792"/>
              <a:ext cx="3240" cy="536"/>
            </a:xfrm>
            <a:custGeom>
              <a:avLst/>
              <a:gdLst/>
              <a:ahLst/>
              <a:cxnLst>
                <a:cxn ang="0">
                  <a:pos x="3132" y="469"/>
                </a:cxn>
                <a:cxn ang="0">
                  <a:pos x="2995" y="395"/>
                </a:cxn>
                <a:cxn ang="0">
                  <a:pos x="2911" y="375"/>
                </a:cxn>
                <a:cxn ang="0">
                  <a:pos x="2678" y="228"/>
                </a:cxn>
                <a:cxn ang="0">
                  <a:pos x="2553" y="74"/>
                </a:cxn>
                <a:cxn ang="0">
                  <a:pos x="2457" y="7"/>
                </a:cxn>
                <a:cxn ang="0">
                  <a:pos x="2403" y="47"/>
                </a:cxn>
                <a:cxn ang="0">
                  <a:pos x="2289" y="74"/>
                </a:cxn>
                <a:cxn ang="0">
                  <a:pos x="2134" y="74"/>
                </a:cxn>
                <a:cxn ang="0">
                  <a:pos x="2044" y="128"/>
                </a:cxn>
                <a:cxn ang="0">
                  <a:pos x="1775" y="222"/>
                </a:cxn>
                <a:cxn ang="0">
                  <a:pos x="1602" y="181"/>
                </a:cxn>
                <a:cxn ang="0">
                  <a:pos x="1560" y="101"/>
                </a:cxn>
                <a:cxn ang="0">
                  <a:pos x="1542" y="87"/>
                </a:cxn>
                <a:cxn ang="0">
                  <a:pos x="1446" y="60"/>
                </a:cxn>
                <a:cxn ang="0">
                  <a:pos x="1375" y="74"/>
                </a:cxn>
                <a:cxn ang="0">
                  <a:pos x="1309" y="87"/>
                </a:cxn>
                <a:cxn ang="0">
                  <a:pos x="1243" y="13"/>
                </a:cxn>
                <a:cxn ang="0">
                  <a:pos x="1225" y="0"/>
                </a:cxn>
                <a:cxn ang="0">
                  <a:pos x="1189" y="0"/>
                </a:cxn>
                <a:cxn ang="0">
                  <a:pos x="1106" y="34"/>
                </a:cxn>
                <a:cxn ang="0">
                  <a:pos x="1106" y="34"/>
                </a:cxn>
                <a:cxn ang="0">
                  <a:pos x="1094" y="40"/>
                </a:cxn>
                <a:cxn ang="0">
                  <a:pos x="1070" y="54"/>
                </a:cxn>
                <a:cxn ang="0">
                  <a:pos x="1034" y="74"/>
                </a:cxn>
                <a:cxn ang="0">
                  <a:pos x="1004" y="74"/>
                </a:cxn>
                <a:cxn ang="0">
                  <a:pos x="986" y="74"/>
                </a:cxn>
                <a:cxn ang="0">
                  <a:pos x="956" y="81"/>
                </a:cxn>
                <a:cxn ang="0">
                  <a:pos x="920" y="94"/>
                </a:cxn>
                <a:cxn ang="0">
                  <a:pos x="884" y="107"/>
                </a:cxn>
                <a:cxn ang="0">
                  <a:pos x="843" y="128"/>
                </a:cxn>
                <a:cxn ang="0">
                  <a:pos x="813" y="141"/>
                </a:cxn>
                <a:cxn ang="0">
                  <a:pos x="789" y="148"/>
                </a:cxn>
                <a:cxn ang="0">
                  <a:pos x="783" y="154"/>
                </a:cxn>
                <a:cxn ang="0">
                  <a:pos x="556" y="228"/>
                </a:cxn>
                <a:cxn ang="0">
                  <a:pos x="394" y="294"/>
                </a:cxn>
                <a:cxn ang="0">
                  <a:pos x="107" y="462"/>
                </a:cxn>
                <a:cxn ang="0">
                  <a:pos x="0" y="536"/>
                </a:cxn>
                <a:cxn ang="0">
                  <a:pos x="3240" y="536"/>
                </a:cxn>
                <a:cxn ang="0">
                  <a:pos x="3132" y="469"/>
                </a:cxn>
                <a:cxn ang="0">
                  <a:pos x="3132" y="469"/>
                </a:cxn>
              </a:cxnLst>
              <a:rect l="0" t="0" r="r" b="b"/>
              <a:pathLst>
                <a:path w="3240" h="536">
                  <a:moveTo>
                    <a:pt x="3132" y="469"/>
                  </a:moveTo>
                  <a:lnTo>
                    <a:pt x="2995" y="395"/>
                  </a:lnTo>
                  <a:lnTo>
                    <a:pt x="2911" y="375"/>
                  </a:lnTo>
                  <a:lnTo>
                    <a:pt x="2678" y="228"/>
                  </a:lnTo>
                  <a:lnTo>
                    <a:pt x="2553" y="74"/>
                  </a:lnTo>
                  <a:lnTo>
                    <a:pt x="2457" y="7"/>
                  </a:lnTo>
                  <a:lnTo>
                    <a:pt x="2403" y="47"/>
                  </a:lnTo>
                  <a:lnTo>
                    <a:pt x="2289" y="74"/>
                  </a:lnTo>
                  <a:lnTo>
                    <a:pt x="2134" y="74"/>
                  </a:lnTo>
                  <a:lnTo>
                    <a:pt x="2044" y="128"/>
                  </a:lnTo>
                  <a:lnTo>
                    <a:pt x="1775" y="222"/>
                  </a:lnTo>
                  <a:lnTo>
                    <a:pt x="1602" y="181"/>
                  </a:lnTo>
                  <a:lnTo>
                    <a:pt x="1560" y="101"/>
                  </a:lnTo>
                  <a:lnTo>
                    <a:pt x="1542" y="87"/>
                  </a:lnTo>
                  <a:lnTo>
                    <a:pt x="1446" y="60"/>
                  </a:lnTo>
                  <a:lnTo>
                    <a:pt x="1375" y="74"/>
                  </a:lnTo>
                  <a:lnTo>
                    <a:pt x="1309" y="87"/>
                  </a:lnTo>
                  <a:lnTo>
                    <a:pt x="1243" y="13"/>
                  </a:lnTo>
                  <a:lnTo>
                    <a:pt x="1225" y="0"/>
                  </a:lnTo>
                  <a:lnTo>
                    <a:pt x="1189" y="0"/>
                  </a:lnTo>
                  <a:lnTo>
                    <a:pt x="1106" y="34"/>
                  </a:lnTo>
                  <a:lnTo>
                    <a:pt x="1106" y="34"/>
                  </a:lnTo>
                  <a:lnTo>
                    <a:pt x="1094" y="40"/>
                  </a:lnTo>
                  <a:lnTo>
                    <a:pt x="1070" y="54"/>
                  </a:lnTo>
                  <a:lnTo>
                    <a:pt x="1034" y="74"/>
                  </a:lnTo>
                  <a:lnTo>
                    <a:pt x="1004" y="74"/>
                  </a:lnTo>
                  <a:lnTo>
                    <a:pt x="986" y="74"/>
                  </a:lnTo>
                  <a:lnTo>
                    <a:pt x="956" y="81"/>
                  </a:lnTo>
                  <a:lnTo>
                    <a:pt x="920" y="94"/>
                  </a:lnTo>
                  <a:lnTo>
                    <a:pt x="884" y="107"/>
                  </a:lnTo>
                  <a:lnTo>
                    <a:pt x="843" y="128"/>
                  </a:lnTo>
                  <a:lnTo>
                    <a:pt x="813" y="141"/>
                  </a:lnTo>
                  <a:lnTo>
                    <a:pt x="789" y="148"/>
                  </a:lnTo>
                  <a:lnTo>
                    <a:pt x="783" y="154"/>
                  </a:lnTo>
                  <a:lnTo>
                    <a:pt x="556" y="228"/>
                  </a:lnTo>
                  <a:lnTo>
                    <a:pt x="394" y="294"/>
                  </a:lnTo>
                  <a:lnTo>
                    <a:pt x="107" y="462"/>
                  </a:lnTo>
                  <a:lnTo>
                    <a:pt x="0" y="536"/>
                  </a:lnTo>
                  <a:lnTo>
                    <a:pt x="3240" y="536"/>
                  </a:lnTo>
                  <a:lnTo>
                    <a:pt x="3132" y="469"/>
                  </a:lnTo>
                  <a:lnTo>
                    <a:pt x="3132" y="469"/>
                  </a:lnTo>
                  <a:close/>
                </a:path>
              </a:pathLst>
            </a:custGeom>
            <a:gradFill rotWithShape="0">
              <a:gsLst>
                <a:gs pos="0">
                  <a:schemeClr val="bg2">
                    <a:gamma/>
                    <a:tint val="66667"/>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nvGrpSpPr>
            <p:cNvPr id="2067" name="Group 8"/>
            <p:cNvGrpSpPr/>
            <p:nvPr userDrawn="1"/>
          </p:nvGrpSpPr>
          <p:grpSpPr>
            <a:xfrm>
              <a:off x="2486" y="3792"/>
              <a:ext cx="2458" cy="540"/>
              <a:chOff x="2486" y="3792"/>
              <a:chExt cx="2458" cy="540"/>
            </a:xfrm>
          </p:grpSpPr>
          <p:sp>
            <p:nvSpPr>
              <p:cNvPr id="2069" name="Freeform 9"/>
              <p:cNvSpPr/>
              <p:nvPr/>
            </p:nvSpPr>
            <p:spPr>
              <a:xfrm>
                <a:off x="3948" y="3799"/>
                <a:ext cx="996" cy="533"/>
              </a:xfrm>
              <a:custGeom>
                <a:avLst/>
                <a:gdLst/>
                <a:ahLst/>
                <a:cxnLst>
                  <a:cxn ang="0">
                    <a:pos x="636" y="373"/>
                  </a:cxn>
                  <a:cxn ang="0">
                    <a:pos x="495" y="370"/>
                  </a:cxn>
                  <a:cxn ang="0">
                    <a:pos x="280" y="249"/>
                  </a:cxn>
                  <a:cxn ang="0">
                    <a:pos x="127" y="66"/>
                  </a:cxn>
                  <a:cxn ang="0">
                    <a:pos x="0" y="0"/>
                  </a:cxn>
                  <a:cxn ang="0">
                    <a:pos x="22" y="26"/>
                  </a:cxn>
                  <a:cxn ang="0">
                    <a:pos x="0" y="65"/>
                  </a:cxn>
                  <a:cxn ang="0">
                    <a:pos x="30" y="119"/>
                  </a:cxn>
                  <a:cxn ang="0">
                    <a:pos x="75" y="243"/>
                  </a:cxn>
                  <a:cxn ang="0">
                    <a:pos x="45" y="422"/>
                  </a:cxn>
                  <a:cxn ang="0">
                    <a:pos x="200" y="329"/>
                  </a:cxn>
                  <a:cxn ang="0">
                    <a:pos x="612" y="533"/>
                  </a:cxn>
                  <a:cxn ang="0">
                    <a:pos x="996" y="529"/>
                  </a:cxn>
                  <a:cxn ang="0">
                    <a:pos x="828" y="473"/>
                  </a:cxn>
                  <a:cxn ang="0">
                    <a:pos x="636" y="373"/>
                  </a:cxn>
                </a:cxnLst>
                <a:rect l="0" t="0" r="0" b="0"/>
                <a:pathLst>
                  <a:path w="996" h="533">
                    <a:moveTo>
                      <a:pt x="636" y="373"/>
                    </a:moveTo>
                    <a:lnTo>
                      <a:pt x="495" y="370"/>
                    </a:lnTo>
                    <a:lnTo>
                      <a:pt x="280" y="249"/>
                    </a:lnTo>
                    <a:lnTo>
                      <a:pt x="127" y="66"/>
                    </a:lnTo>
                    <a:lnTo>
                      <a:pt x="0" y="0"/>
                    </a:lnTo>
                    <a:lnTo>
                      <a:pt x="22" y="26"/>
                    </a:lnTo>
                    <a:lnTo>
                      <a:pt x="0" y="65"/>
                    </a:lnTo>
                    <a:lnTo>
                      <a:pt x="30" y="119"/>
                    </a:lnTo>
                    <a:lnTo>
                      <a:pt x="75" y="243"/>
                    </a:lnTo>
                    <a:lnTo>
                      <a:pt x="45" y="422"/>
                    </a:lnTo>
                    <a:lnTo>
                      <a:pt x="200" y="329"/>
                    </a:lnTo>
                    <a:lnTo>
                      <a:pt x="612" y="533"/>
                    </a:lnTo>
                    <a:lnTo>
                      <a:pt x="996" y="529"/>
                    </a:lnTo>
                    <a:lnTo>
                      <a:pt x="828" y="473"/>
                    </a:lnTo>
                    <a:lnTo>
                      <a:pt x="636" y="373"/>
                    </a:lnTo>
                    <a:close/>
                  </a:path>
                </a:pathLst>
              </a:custGeom>
              <a:solidFill>
                <a:schemeClr val="bg2">
                  <a:alpha val="100000"/>
                </a:schemeClr>
              </a:solidFill>
              <a:ln w="9525">
                <a:noFill/>
              </a:ln>
            </p:spPr>
            <p:txBody>
              <a:bodyPr/>
              <a:lstStyle/>
              <a:p>
                <a:endParaRPr lang="zh-CN" altLang="en-US"/>
              </a:p>
            </p:txBody>
          </p:sp>
          <p:sp>
            <p:nvSpPr>
              <p:cNvPr id="2070" name="Freeform 10"/>
              <p:cNvSpPr/>
              <p:nvPr/>
            </p:nvSpPr>
            <p:spPr>
              <a:xfrm>
                <a:off x="2677" y="3792"/>
                <a:ext cx="186" cy="395"/>
              </a:xfrm>
              <a:custGeom>
                <a:avLst/>
                <a:gdLst/>
                <a:ahLst/>
                <a:cxnLst>
                  <a:cxn ang="0">
                    <a:pos x="36" y="0"/>
                  </a:cxn>
                  <a:cxn ang="0">
                    <a:pos x="54" y="62"/>
                  </a:cxn>
                  <a:cxn ang="0">
                    <a:pos x="24" y="105"/>
                  </a:cxn>
                  <a:cxn ang="0">
                    <a:pos x="18" y="227"/>
                  </a:cxn>
                  <a:cxn ang="0">
                    <a:pos x="42" y="393"/>
                  </a:cxn>
                  <a:cxn ang="0">
                    <a:pos x="48" y="557"/>
                  </a:cxn>
                  <a:cxn ang="0">
                    <a:pos x="0" y="1217"/>
                  </a:cxn>
                  <a:cxn ang="0">
                    <a:pos x="54" y="806"/>
                  </a:cxn>
                  <a:cxn ang="0">
                    <a:pos x="84" y="743"/>
                  </a:cxn>
                  <a:cxn ang="0">
                    <a:pos x="126" y="435"/>
                  </a:cxn>
                  <a:cxn ang="0">
                    <a:pos x="144" y="412"/>
                  </a:cxn>
                  <a:cxn ang="0">
                    <a:pos x="144" y="311"/>
                  </a:cxn>
                  <a:cxn ang="0">
                    <a:pos x="186" y="227"/>
                  </a:cxn>
                  <a:cxn ang="0">
                    <a:pos x="162" y="206"/>
                  </a:cxn>
                  <a:cxn ang="0">
                    <a:pos x="36" y="0"/>
                  </a:cxn>
                  <a:cxn ang="0">
                    <a:pos x="36" y="0"/>
                  </a:cxn>
                </a:cxnLst>
                <a:rect l="0" t="0" r="0" b="0"/>
                <a:pathLst>
                  <a:path w="186" h="353">
                    <a:moveTo>
                      <a:pt x="36" y="0"/>
                    </a:moveTo>
                    <a:lnTo>
                      <a:pt x="54" y="18"/>
                    </a:lnTo>
                    <a:lnTo>
                      <a:pt x="24" y="30"/>
                    </a:lnTo>
                    <a:lnTo>
                      <a:pt x="18" y="66"/>
                    </a:lnTo>
                    <a:lnTo>
                      <a:pt x="42" y="114"/>
                    </a:lnTo>
                    <a:lnTo>
                      <a:pt x="48" y="162"/>
                    </a:lnTo>
                    <a:lnTo>
                      <a:pt x="0" y="353"/>
                    </a:lnTo>
                    <a:lnTo>
                      <a:pt x="54" y="233"/>
                    </a:lnTo>
                    <a:lnTo>
                      <a:pt x="84" y="216"/>
                    </a:lnTo>
                    <a:lnTo>
                      <a:pt x="126" y="126"/>
                    </a:lnTo>
                    <a:lnTo>
                      <a:pt x="144" y="120"/>
                    </a:lnTo>
                    <a:lnTo>
                      <a:pt x="144" y="90"/>
                    </a:lnTo>
                    <a:lnTo>
                      <a:pt x="186" y="66"/>
                    </a:lnTo>
                    <a:lnTo>
                      <a:pt x="162" y="60"/>
                    </a:lnTo>
                    <a:lnTo>
                      <a:pt x="36" y="0"/>
                    </a:lnTo>
                    <a:close/>
                  </a:path>
                </a:pathLst>
              </a:custGeom>
              <a:solidFill>
                <a:schemeClr val="bg2">
                  <a:alpha val="100000"/>
                </a:schemeClr>
              </a:solidFill>
              <a:ln w="9525">
                <a:noFill/>
              </a:ln>
            </p:spPr>
            <p:txBody>
              <a:bodyPr/>
              <a:lstStyle/>
              <a:p>
                <a:endParaRPr lang="zh-CN" altLang="en-US"/>
              </a:p>
            </p:txBody>
          </p:sp>
          <p:sp>
            <p:nvSpPr>
              <p:cNvPr id="2071" name="Freeform 11"/>
              <p:cNvSpPr/>
              <p:nvPr/>
            </p:nvSpPr>
            <p:spPr>
              <a:xfrm>
                <a:off x="3030" y="3893"/>
                <a:ext cx="378" cy="271"/>
              </a:xfrm>
              <a:custGeom>
                <a:avLst/>
                <a:gdLst/>
                <a:ahLst/>
                <a:cxnLst>
                  <a:cxn ang="0">
                    <a:pos x="18" y="0"/>
                  </a:cxn>
                  <a:cxn ang="0">
                    <a:pos x="12" y="13"/>
                  </a:cxn>
                  <a:cxn ang="0">
                    <a:pos x="0" y="40"/>
                  </a:cxn>
                  <a:cxn ang="0">
                    <a:pos x="60" y="121"/>
                  </a:cxn>
                  <a:cxn ang="0">
                    <a:pos x="310" y="271"/>
                  </a:cxn>
                  <a:cxn ang="0">
                    <a:pos x="290" y="139"/>
                  </a:cxn>
                  <a:cxn ang="0">
                    <a:pos x="378" y="76"/>
                  </a:cxn>
                  <a:cxn ang="0">
                    <a:pos x="251" y="94"/>
                  </a:cxn>
                  <a:cxn ang="0">
                    <a:pos x="90" y="54"/>
                  </a:cxn>
                  <a:cxn ang="0">
                    <a:pos x="18" y="0"/>
                  </a:cxn>
                  <a:cxn ang="0">
                    <a:pos x="18" y="0"/>
                  </a:cxn>
                </a:cxnLst>
                <a:rect l="0" t="0" r="0" b="0"/>
                <a:pathLst>
                  <a:path w="378" h="271">
                    <a:moveTo>
                      <a:pt x="18" y="0"/>
                    </a:moveTo>
                    <a:lnTo>
                      <a:pt x="12" y="13"/>
                    </a:lnTo>
                    <a:lnTo>
                      <a:pt x="0" y="40"/>
                    </a:lnTo>
                    <a:lnTo>
                      <a:pt x="60" y="121"/>
                    </a:lnTo>
                    <a:lnTo>
                      <a:pt x="310" y="271"/>
                    </a:lnTo>
                    <a:lnTo>
                      <a:pt x="290" y="139"/>
                    </a:lnTo>
                    <a:lnTo>
                      <a:pt x="378" y="76"/>
                    </a:lnTo>
                    <a:lnTo>
                      <a:pt x="251" y="94"/>
                    </a:lnTo>
                    <a:lnTo>
                      <a:pt x="90" y="54"/>
                    </a:lnTo>
                    <a:lnTo>
                      <a:pt x="18" y="0"/>
                    </a:lnTo>
                    <a:close/>
                  </a:path>
                </a:pathLst>
              </a:custGeom>
              <a:solidFill>
                <a:schemeClr val="bg2">
                  <a:alpha val="100000"/>
                </a:schemeClr>
              </a:solidFill>
              <a:ln w="9525">
                <a:noFill/>
              </a:ln>
            </p:spPr>
            <p:txBody>
              <a:bodyPr/>
              <a:lstStyle/>
              <a:p>
                <a:endParaRPr lang="zh-CN" altLang="en-US"/>
              </a:p>
            </p:txBody>
          </p:sp>
          <p:sp>
            <p:nvSpPr>
              <p:cNvPr id="2072" name="Freeform 12"/>
              <p:cNvSpPr/>
              <p:nvPr/>
            </p:nvSpPr>
            <p:spPr>
              <a:xfrm>
                <a:off x="3628" y="3866"/>
                <a:ext cx="155" cy="74"/>
              </a:xfrm>
              <a:custGeom>
                <a:avLst/>
                <a:gdLst/>
                <a:ahLst/>
                <a:cxnLst>
                  <a:cxn ang="0">
                    <a:pos x="114" y="0"/>
                  </a:cxn>
                  <a:cxn ang="0">
                    <a:pos x="0" y="0"/>
                  </a:cxn>
                  <a:cxn ang="0">
                    <a:pos x="0" y="0"/>
                  </a:cxn>
                  <a:cxn ang="0">
                    <a:pos x="6" y="21"/>
                  </a:cxn>
                  <a:cxn ang="0">
                    <a:pos x="6" y="62"/>
                  </a:cxn>
                  <a:cxn ang="0">
                    <a:pos x="0" y="85"/>
                  </a:cxn>
                  <a:cxn ang="0">
                    <a:pos x="78" y="209"/>
                  </a:cxn>
                  <a:cxn ang="0">
                    <a:pos x="96" y="147"/>
                  </a:cxn>
                  <a:cxn ang="0">
                    <a:pos x="155" y="232"/>
                  </a:cxn>
                  <a:cxn ang="0">
                    <a:pos x="126" y="85"/>
                  </a:cxn>
                  <a:cxn ang="0">
                    <a:pos x="149" y="0"/>
                  </a:cxn>
                  <a:cxn ang="0">
                    <a:pos x="114" y="0"/>
                  </a:cxn>
                  <a:cxn ang="0">
                    <a:pos x="114" y="0"/>
                  </a:cxn>
                </a:cxnLst>
                <a:rect l="0" t="0" r="0" b="0"/>
                <a:pathLst>
                  <a:path w="155" h="66">
                    <a:moveTo>
                      <a:pt x="114" y="0"/>
                    </a:moveTo>
                    <a:lnTo>
                      <a:pt x="0" y="0"/>
                    </a:lnTo>
                    <a:lnTo>
                      <a:pt x="6" y="6"/>
                    </a:lnTo>
                    <a:lnTo>
                      <a:pt x="6" y="18"/>
                    </a:lnTo>
                    <a:lnTo>
                      <a:pt x="0" y="24"/>
                    </a:lnTo>
                    <a:lnTo>
                      <a:pt x="78" y="60"/>
                    </a:lnTo>
                    <a:lnTo>
                      <a:pt x="96" y="42"/>
                    </a:lnTo>
                    <a:lnTo>
                      <a:pt x="155" y="66"/>
                    </a:lnTo>
                    <a:lnTo>
                      <a:pt x="126" y="24"/>
                    </a:lnTo>
                    <a:lnTo>
                      <a:pt x="149" y="0"/>
                    </a:lnTo>
                    <a:lnTo>
                      <a:pt x="114" y="0"/>
                    </a:lnTo>
                    <a:close/>
                  </a:path>
                </a:pathLst>
              </a:custGeom>
              <a:solidFill>
                <a:schemeClr val="bg2">
                  <a:alpha val="100000"/>
                </a:schemeClr>
              </a:solidFill>
              <a:ln w="9525">
                <a:noFill/>
              </a:ln>
            </p:spPr>
            <p:txBody>
              <a:bodyPr/>
              <a:lstStyle/>
              <a:p>
                <a:endParaRPr lang="zh-CN" altLang="en-US"/>
              </a:p>
            </p:txBody>
          </p:sp>
          <p:sp>
            <p:nvSpPr>
              <p:cNvPr id="2073" name="Freeform 13"/>
              <p:cNvSpPr/>
              <p:nvPr/>
            </p:nvSpPr>
            <p:spPr>
              <a:xfrm>
                <a:off x="2486" y="3859"/>
                <a:ext cx="42" cy="81"/>
              </a:xfrm>
              <a:custGeom>
                <a:avLst/>
                <a:gdLst/>
                <a:ahLst/>
                <a:cxnLst>
                  <a:cxn ang="0">
                    <a:pos x="6" y="133"/>
                  </a:cxn>
                  <a:cxn ang="0">
                    <a:pos x="0" y="68"/>
                  </a:cxn>
                  <a:cxn ang="0">
                    <a:pos x="12" y="23"/>
                  </a:cxn>
                  <a:cxn ang="0">
                    <a:pos x="0" y="23"/>
                  </a:cxn>
                  <a:cxn ang="0">
                    <a:pos x="12" y="23"/>
                  </a:cxn>
                  <a:cxn ang="0">
                    <a:pos x="24" y="23"/>
                  </a:cxn>
                  <a:cxn ang="0">
                    <a:pos x="36" y="23"/>
                  </a:cxn>
                  <a:cxn ang="0">
                    <a:pos x="42" y="0"/>
                  </a:cxn>
                  <a:cxn ang="0">
                    <a:pos x="30" y="68"/>
                  </a:cxn>
                  <a:cxn ang="0">
                    <a:pos x="42" y="179"/>
                  </a:cxn>
                  <a:cxn ang="0">
                    <a:pos x="12" y="261"/>
                  </a:cxn>
                  <a:cxn ang="0">
                    <a:pos x="6" y="133"/>
                  </a:cxn>
                  <a:cxn ang="0">
                    <a:pos x="6" y="133"/>
                  </a:cxn>
                </a:cxnLst>
                <a:rect l="0" t="0" r="0" b="0"/>
                <a:pathLst>
                  <a:path w="42" h="72">
                    <a:moveTo>
                      <a:pt x="6" y="36"/>
                    </a:moveTo>
                    <a:lnTo>
                      <a:pt x="0" y="18"/>
                    </a:lnTo>
                    <a:lnTo>
                      <a:pt x="12" y="6"/>
                    </a:lnTo>
                    <a:lnTo>
                      <a:pt x="0" y="6"/>
                    </a:lnTo>
                    <a:lnTo>
                      <a:pt x="12" y="6"/>
                    </a:lnTo>
                    <a:lnTo>
                      <a:pt x="24" y="6"/>
                    </a:lnTo>
                    <a:lnTo>
                      <a:pt x="36" y="6"/>
                    </a:lnTo>
                    <a:lnTo>
                      <a:pt x="42" y="0"/>
                    </a:lnTo>
                    <a:lnTo>
                      <a:pt x="30" y="18"/>
                    </a:lnTo>
                    <a:lnTo>
                      <a:pt x="42" y="48"/>
                    </a:lnTo>
                    <a:lnTo>
                      <a:pt x="12" y="72"/>
                    </a:lnTo>
                    <a:lnTo>
                      <a:pt x="6" y="36"/>
                    </a:lnTo>
                    <a:close/>
                  </a:path>
                </a:pathLst>
              </a:custGeom>
              <a:solidFill>
                <a:schemeClr val="bg2">
                  <a:alpha val="100000"/>
                </a:schemeClr>
              </a:solidFill>
              <a:ln w="9525">
                <a:noFill/>
              </a:ln>
            </p:spPr>
            <p:txBody>
              <a:bodyPr/>
              <a:lstStyle/>
              <a:p>
                <a:endParaRPr lang="zh-CN" altLang="en-US"/>
              </a:p>
            </p:txBody>
          </p:sp>
        </p:grpSp>
        <p:sp>
          <p:nvSpPr>
            <p:cNvPr id="7182" name="Freeform 14"/>
            <p:cNvSpPr/>
            <p:nvPr/>
          </p:nvSpPr>
          <p:spPr bwMode="ltGray">
            <a:xfrm>
              <a:off x="0" y="3792"/>
              <a:ext cx="3976" cy="535"/>
            </a:xfrm>
            <a:custGeom>
              <a:avLst/>
              <a:gdLst/>
              <a:ahLst/>
              <a:cxnLst>
                <a:cxn ang="0">
                  <a:pos x="3976" y="527"/>
                </a:cxn>
                <a:cxn ang="0">
                  <a:pos x="3970" y="527"/>
                </a:cxn>
                <a:cxn ang="0">
                  <a:pos x="3844" y="509"/>
                </a:cxn>
                <a:cxn ang="0">
                  <a:pos x="2487" y="305"/>
                </a:cxn>
                <a:cxn ang="0">
                  <a:pos x="2039" y="36"/>
                </a:cxn>
                <a:cxn ang="0">
                  <a:pos x="1907" y="24"/>
                </a:cxn>
                <a:cxn ang="0">
                  <a:pos x="1883" y="54"/>
                </a:cxn>
                <a:cxn ang="0">
                  <a:pos x="1859" y="54"/>
                </a:cxn>
                <a:cxn ang="0">
                  <a:pos x="1830" y="30"/>
                </a:cxn>
                <a:cxn ang="0">
                  <a:pos x="1704" y="102"/>
                </a:cxn>
                <a:cxn ang="0">
                  <a:pos x="1608" y="126"/>
                </a:cxn>
                <a:cxn ang="0">
                  <a:pos x="1561" y="132"/>
                </a:cxn>
                <a:cxn ang="0">
                  <a:pos x="1495" y="102"/>
                </a:cxn>
                <a:cxn ang="0">
                  <a:pos x="1357" y="126"/>
                </a:cxn>
                <a:cxn ang="0">
                  <a:pos x="1285" y="24"/>
                </a:cxn>
                <a:cxn ang="0">
                  <a:pos x="1280" y="18"/>
                </a:cxn>
                <a:cxn ang="0">
                  <a:pos x="1262" y="12"/>
                </a:cxn>
                <a:cxn ang="0">
                  <a:pos x="1238" y="6"/>
                </a:cxn>
                <a:cxn ang="0">
                  <a:pos x="1220" y="0"/>
                </a:cxn>
                <a:cxn ang="0">
                  <a:pos x="1196" y="0"/>
                </a:cxn>
                <a:cxn ang="0">
                  <a:pos x="1166" y="0"/>
                </a:cxn>
                <a:cxn ang="0">
                  <a:pos x="1142" y="0"/>
                </a:cxn>
                <a:cxn ang="0">
                  <a:pos x="1136" y="0"/>
                </a:cxn>
                <a:cxn ang="0">
                  <a:pos x="1130" y="0"/>
                </a:cxn>
                <a:cxn ang="0">
                  <a:pos x="1124" y="6"/>
                </a:cxn>
                <a:cxn ang="0">
                  <a:pos x="1118" y="12"/>
                </a:cxn>
                <a:cxn ang="0">
                  <a:pos x="1100" y="18"/>
                </a:cxn>
                <a:cxn ang="0">
                  <a:pos x="1088" y="18"/>
                </a:cxn>
                <a:cxn ang="0">
                  <a:pos x="1070" y="24"/>
                </a:cxn>
                <a:cxn ang="0">
                  <a:pos x="1052" y="30"/>
                </a:cxn>
                <a:cxn ang="0">
                  <a:pos x="1034" y="36"/>
                </a:cxn>
                <a:cxn ang="0">
                  <a:pos x="1028" y="42"/>
                </a:cxn>
                <a:cxn ang="0">
                  <a:pos x="969" y="60"/>
                </a:cxn>
                <a:cxn ang="0">
                  <a:pos x="921" y="72"/>
                </a:cxn>
                <a:cxn ang="0">
                  <a:pos x="855" y="48"/>
                </a:cxn>
                <a:cxn ang="0">
                  <a:pos x="825" y="48"/>
                </a:cxn>
                <a:cxn ang="0">
                  <a:pos x="759" y="72"/>
                </a:cxn>
                <a:cxn ang="0">
                  <a:pos x="735" y="72"/>
                </a:cxn>
                <a:cxn ang="0">
                  <a:pos x="706" y="60"/>
                </a:cxn>
                <a:cxn ang="0">
                  <a:pos x="640" y="60"/>
                </a:cxn>
                <a:cxn ang="0">
                  <a:pos x="544" y="72"/>
                </a:cxn>
                <a:cxn ang="0">
                  <a:pos x="389" y="18"/>
                </a:cxn>
                <a:cxn ang="0">
                  <a:pos x="323" y="60"/>
                </a:cxn>
                <a:cxn ang="0">
                  <a:pos x="317" y="60"/>
                </a:cxn>
                <a:cxn ang="0">
                  <a:pos x="305" y="72"/>
                </a:cxn>
                <a:cxn ang="0">
                  <a:pos x="287" y="78"/>
                </a:cxn>
                <a:cxn ang="0">
                  <a:pos x="263" y="90"/>
                </a:cxn>
                <a:cxn ang="0">
                  <a:pos x="203" y="120"/>
                </a:cxn>
                <a:cxn ang="0">
                  <a:pos x="149" y="150"/>
                </a:cxn>
                <a:cxn ang="0">
                  <a:pos x="78" y="168"/>
                </a:cxn>
                <a:cxn ang="0">
                  <a:pos x="0" y="180"/>
                </a:cxn>
                <a:cxn ang="0">
                  <a:pos x="0" y="527"/>
                </a:cxn>
                <a:cxn ang="0">
                  <a:pos x="1010" y="527"/>
                </a:cxn>
                <a:cxn ang="0">
                  <a:pos x="3725" y="527"/>
                </a:cxn>
                <a:cxn ang="0">
                  <a:pos x="3976" y="527"/>
                </a:cxn>
                <a:cxn ang="0">
                  <a:pos x="3976" y="527"/>
                </a:cxn>
              </a:cxnLst>
              <a:rect l="0" t="0" r="r" b="b"/>
              <a:pathLst>
                <a:path w="3976" h="527">
                  <a:moveTo>
                    <a:pt x="3976" y="527"/>
                  </a:moveTo>
                  <a:lnTo>
                    <a:pt x="3970" y="527"/>
                  </a:lnTo>
                  <a:lnTo>
                    <a:pt x="3844" y="509"/>
                  </a:lnTo>
                  <a:lnTo>
                    <a:pt x="2487" y="305"/>
                  </a:lnTo>
                  <a:lnTo>
                    <a:pt x="2039" y="36"/>
                  </a:lnTo>
                  <a:lnTo>
                    <a:pt x="1907" y="24"/>
                  </a:lnTo>
                  <a:lnTo>
                    <a:pt x="1883" y="54"/>
                  </a:lnTo>
                  <a:lnTo>
                    <a:pt x="1859" y="54"/>
                  </a:lnTo>
                  <a:lnTo>
                    <a:pt x="1830" y="30"/>
                  </a:lnTo>
                  <a:lnTo>
                    <a:pt x="1704" y="102"/>
                  </a:lnTo>
                  <a:lnTo>
                    <a:pt x="1608" y="126"/>
                  </a:lnTo>
                  <a:lnTo>
                    <a:pt x="1561" y="132"/>
                  </a:lnTo>
                  <a:lnTo>
                    <a:pt x="1495" y="102"/>
                  </a:lnTo>
                  <a:lnTo>
                    <a:pt x="1357" y="126"/>
                  </a:lnTo>
                  <a:lnTo>
                    <a:pt x="1285" y="24"/>
                  </a:lnTo>
                  <a:lnTo>
                    <a:pt x="1280" y="18"/>
                  </a:lnTo>
                  <a:lnTo>
                    <a:pt x="1262" y="12"/>
                  </a:lnTo>
                  <a:lnTo>
                    <a:pt x="1238" y="6"/>
                  </a:lnTo>
                  <a:lnTo>
                    <a:pt x="1220" y="0"/>
                  </a:lnTo>
                  <a:lnTo>
                    <a:pt x="1196" y="0"/>
                  </a:lnTo>
                  <a:lnTo>
                    <a:pt x="1166" y="0"/>
                  </a:lnTo>
                  <a:lnTo>
                    <a:pt x="1142" y="0"/>
                  </a:lnTo>
                  <a:lnTo>
                    <a:pt x="1136" y="0"/>
                  </a:lnTo>
                  <a:lnTo>
                    <a:pt x="1130" y="0"/>
                  </a:lnTo>
                  <a:lnTo>
                    <a:pt x="1124" y="6"/>
                  </a:lnTo>
                  <a:lnTo>
                    <a:pt x="1118" y="12"/>
                  </a:lnTo>
                  <a:lnTo>
                    <a:pt x="1100" y="18"/>
                  </a:lnTo>
                  <a:lnTo>
                    <a:pt x="1088" y="18"/>
                  </a:lnTo>
                  <a:lnTo>
                    <a:pt x="1070" y="24"/>
                  </a:lnTo>
                  <a:lnTo>
                    <a:pt x="1052" y="30"/>
                  </a:lnTo>
                  <a:lnTo>
                    <a:pt x="1034" y="36"/>
                  </a:lnTo>
                  <a:lnTo>
                    <a:pt x="1028" y="42"/>
                  </a:lnTo>
                  <a:lnTo>
                    <a:pt x="969" y="60"/>
                  </a:lnTo>
                  <a:lnTo>
                    <a:pt x="921" y="72"/>
                  </a:lnTo>
                  <a:lnTo>
                    <a:pt x="855" y="48"/>
                  </a:lnTo>
                  <a:lnTo>
                    <a:pt x="825" y="48"/>
                  </a:lnTo>
                  <a:lnTo>
                    <a:pt x="759" y="72"/>
                  </a:lnTo>
                  <a:lnTo>
                    <a:pt x="735" y="72"/>
                  </a:lnTo>
                  <a:lnTo>
                    <a:pt x="706" y="60"/>
                  </a:lnTo>
                  <a:lnTo>
                    <a:pt x="640" y="60"/>
                  </a:lnTo>
                  <a:lnTo>
                    <a:pt x="544" y="72"/>
                  </a:lnTo>
                  <a:lnTo>
                    <a:pt x="389" y="18"/>
                  </a:lnTo>
                  <a:lnTo>
                    <a:pt x="323" y="60"/>
                  </a:lnTo>
                  <a:lnTo>
                    <a:pt x="317" y="60"/>
                  </a:lnTo>
                  <a:lnTo>
                    <a:pt x="305" y="72"/>
                  </a:lnTo>
                  <a:lnTo>
                    <a:pt x="287" y="78"/>
                  </a:lnTo>
                  <a:lnTo>
                    <a:pt x="263" y="90"/>
                  </a:lnTo>
                  <a:lnTo>
                    <a:pt x="203" y="120"/>
                  </a:lnTo>
                  <a:lnTo>
                    <a:pt x="149" y="150"/>
                  </a:lnTo>
                  <a:lnTo>
                    <a:pt x="78" y="168"/>
                  </a:lnTo>
                  <a:lnTo>
                    <a:pt x="0" y="180"/>
                  </a:lnTo>
                  <a:lnTo>
                    <a:pt x="0" y="527"/>
                  </a:lnTo>
                  <a:lnTo>
                    <a:pt x="1010" y="527"/>
                  </a:lnTo>
                  <a:lnTo>
                    <a:pt x="3725" y="527"/>
                  </a:lnTo>
                  <a:lnTo>
                    <a:pt x="3976" y="527"/>
                  </a:lnTo>
                  <a:lnTo>
                    <a:pt x="3976" y="527"/>
                  </a:lnTo>
                  <a:close/>
                </a:path>
              </a:pathLst>
            </a:custGeom>
            <a:gradFill rotWithShape="0">
              <a:gsLst>
                <a:gs pos="0">
                  <a:schemeClr val="bg2">
                    <a:gamma/>
                    <a:tint val="75686"/>
                    <a:invGamma/>
                  </a:schemeClr>
                </a:gs>
                <a:gs pos="100000">
                  <a:schemeClr val="bg2"/>
                </a:gs>
              </a:gsLst>
              <a:lin ang="5400000" scaled="1"/>
            </a:gradFill>
            <a:ln w="9525">
              <a:no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1200" cap="none" spc="0" normalizeH="0" baseline="0" noProof="0">
                <a:ln>
                  <a:noFill/>
                </a:ln>
                <a:solidFill>
                  <a:srgbClr val="FFFF00"/>
                </a:solidFill>
                <a:effectLst/>
                <a:uLnTx/>
                <a:uFillTx/>
                <a:latin typeface="Arial" panose="020B0604020202020204" pitchFamily="34" charset="0"/>
                <a:ea typeface="宋体" panose="02010600030101010101" pitchFamily="2" charset="-122"/>
                <a:cs typeface="+mn-cs"/>
              </a:endParaRPr>
            </a:p>
          </p:txBody>
        </p:sp>
      </p:grpSp>
      <p:grpSp>
        <p:nvGrpSpPr>
          <p:cNvPr id="2053" name="Group 15"/>
          <p:cNvGrpSpPr/>
          <p:nvPr/>
        </p:nvGrpSpPr>
        <p:grpSpPr>
          <a:xfrm>
            <a:off x="627063" y="6021388"/>
            <a:ext cx="5684837" cy="849312"/>
            <a:chOff x="395" y="3793"/>
            <a:chExt cx="3581" cy="535"/>
          </a:xfrm>
        </p:grpSpPr>
        <p:sp>
          <p:nvSpPr>
            <p:cNvPr id="2060" name="Freeform 16"/>
            <p:cNvSpPr/>
            <p:nvPr/>
          </p:nvSpPr>
          <p:spPr>
            <a:xfrm>
              <a:off x="1196" y="3793"/>
              <a:ext cx="365" cy="291"/>
            </a:xfrm>
            <a:custGeom>
              <a:avLst/>
              <a:gdLst/>
              <a:ahLst/>
              <a:cxnLst>
                <a:cxn ang="0">
                  <a:pos x="24" y="24"/>
                </a:cxn>
                <a:cxn ang="0">
                  <a:pos x="0" y="71"/>
                </a:cxn>
                <a:cxn ang="0">
                  <a:pos x="66" y="130"/>
                </a:cxn>
                <a:cxn ang="0">
                  <a:pos x="143" y="213"/>
                </a:cxn>
                <a:cxn ang="0">
                  <a:pos x="191" y="195"/>
                </a:cxn>
                <a:cxn ang="0">
                  <a:pos x="341" y="333"/>
                </a:cxn>
                <a:cxn ang="0">
                  <a:pos x="305" y="204"/>
                </a:cxn>
                <a:cxn ang="0">
                  <a:pos x="365" y="154"/>
                </a:cxn>
                <a:cxn ang="0">
                  <a:pos x="359" y="148"/>
                </a:cxn>
                <a:cxn ang="0">
                  <a:pos x="335" y="136"/>
                </a:cxn>
                <a:cxn ang="0">
                  <a:pos x="299" y="101"/>
                </a:cxn>
                <a:cxn ang="0">
                  <a:pos x="257" y="83"/>
                </a:cxn>
                <a:cxn ang="0">
                  <a:pos x="215" y="65"/>
                </a:cxn>
                <a:cxn ang="0">
                  <a:pos x="173" y="47"/>
                </a:cxn>
                <a:cxn ang="0">
                  <a:pos x="143" y="24"/>
                </a:cxn>
                <a:cxn ang="0">
                  <a:pos x="131" y="18"/>
                </a:cxn>
                <a:cxn ang="0">
                  <a:pos x="107" y="18"/>
                </a:cxn>
                <a:cxn ang="0">
                  <a:pos x="95" y="18"/>
                </a:cxn>
                <a:cxn ang="0">
                  <a:pos x="72" y="12"/>
                </a:cxn>
                <a:cxn ang="0">
                  <a:pos x="66" y="12"/>
                </a:cxn>
                <a:cxn ang="0">
                  <a:pos x="54" y="6"/>
                </a:cxn>
                <a:cxn ang="0">
                  <a:pos x="42" y="0"/>
                </a:cxn>
                <a:cxn ang="0">
                  <a:pos x="30" y="0"/>
                </a:cxn>
                <a:cxn ang="0">
                  <a:pos x="24" y="24"/>
                </a:cxn>
                <a:cxn ang="0">
                  <a:pos x="24" y="24"/>
                </a:cxn>
              </a:cxnLst>
              <a:rect l="0" t="0" r="0" b="0"/>
              <a:pathLst>
                <a:path w="365" h="287">
                  <a:moveTo>
                    <a:pt x="24" y="24"/>
                  </a:moveTo>
                  <a:lnTo>
                    <a:pt x="0" y="60"/>
                  </a:lnTo>
                  <a:lnTo>
                    <a:pt x="66" y="108"/>
                  </a:lnTo>
                  <a:lnTo>
                    <a:pt x="143" y="180"/>
                  </a:lnTo>
                  <a:lnTo>
                    <a:pt x="191" y="168"/>
                  </a:lnTo>
                  <a:lnTo>
                    <a:pt x="341" y="287"/>
                  </a:lnTo>
                  <a:lnTo>
                    <a:pt x="305" y="174"/>
                  </a:lnTo>
                  <a:lnTo>
                    <a:pt x="365" y="132"/>
                  </a:lnTo>
                  <a:lnTo>
                    <a:pt x="359" y="126"/>
                  </a:lnTo>
                  <a:lnTo>
                    <a:pt x="335" y="114"/>
                  </a:lnTo>
                  <a:lnTo>
                    <a:pt x="299" y="90"/>
                  </a:lnTo>
                  <a:lnTo>
                    <a:pt x="257" y="72"/>
                  </a:lnTo>
                  <a:lnTo>
                    <a:pt x="215" y="54"/>
                  </a:lnTo>
                  <a:lnTo>
                    <a:pt x="173" y="36"/>
                  </a:lnTo>
                  <a:lnTo>
                    <a:pt x="143" y="24"/>
                  </a:lnTo>
                  <a:lnTo>
                    <a:pt x="131" y="18"/>
                  </a:lnTo>
                  <a:lnTo>
                    <a:pt x="107" y="18"/>
                  </a:lnTo>
                  <a:lnTo>
                    <a:pt x="95" y="18"/>
                  </a:lnTo>
                  <a:lnTo>
                    <a:pt x="72" y="12"/>
                  </a:lnTo>
                  <a:lnTo>
                    <a:pt x="66" y="12"/>
                  </a:lnTo>
                  <a:lnTo>
                    <a:pt x="54" y="6"/>
                  </a:lnTo>
                  <a:lnTo>
                    <a:pt x="42" y="0"/>
                  </a:lnTo>
                  <a:lnTo>
                    <a:pt x="30" y="0"/>
                  </a:lnTo>
                  <a:lnTo>
                    <a:pt x="24" y="24"/>
                  </a:lnTo>
                  <a:close/>
                </a:path>
              </a:pathLst>
            </a:custGeom>
            <a:solidFill>
              <a:schemeClr val="bg2">
                <a:alpha val="100000"/>
              </a:schemeClr>
            </a:solidFill>
            <a:ln w="9525">
              <a:noFill/>
            </a:ln>
          </p:spPr>
          <p:txBody>
            <a:bodyPr/>
            <a:lstStyle/>
            <a:p>
              <a:endParaRPr lang="zh-CN" altLang="en-US"/>
            </a:p>
          </p:txBody>
        </p:sp>
        <p:sp>
          <p:nvSpPr>
            <p:cNvPr id="2061" name="Freeform 17"/>
            <p:cNvSpPr/>
            <p:nvPr/>
          </p:nvSpPr>
          <p:spPr>
            <a:xfrm>
              <a:off x="1943" y="3829"/>
              <a:ext cx="2033" cy="499"/>
            </a:xfrm>
            <a:custGeom>
              <a:avLst/>
              <a:gdLst/>
              <a:ahLst/>
              <a:cxnLst>
                <a:cxn ang="0">
                  <a:pos x="186" y="18"/>
                </a:cxn>
                <a:cxn ang="0">
                  <a:pos x="138" y="6"/>
                </a:cxn>
                <a:cxn ang="0">
                  <a:pos x="96" y="0"/>
                </a:cxn>
                <a:cxn ang="0">
                  <a:pos x="36" y="0"/>
                </a:cxn>
                <a:cxn ang="0">
                  <a:pos x="12" y="25"/>
                </a:cxn>
                <a:cxn ang="0">
                  <a:pos x="0" y="128"/>
                </a:cxn>
                <a:cxn ang="0">
                  <a:pos x="60" y="104"/>
                </a:cxn>
                <a:cxn ang="0">
                  <a:pos x="90" y="134"/>
                </a:cxn>
                <a:cxn ang="0">
                  <a:pos x="150" y="153"/>
                </a:cxn>
                <a:cxn ang="0">
                  <a:pos x="209" y="273"/>
                </a:cxn>
                <a:cxn ang="0">
                  <a:pos x="401" y="359"/>
                </a:cxn>
                <a:cxn ang="0">
                  <a:pos x="777" y="359"/>
                </a:cxn>
                <a:cxn ang="0">
                  <a:pos x="2033" y="499"/>
                </a:cxn>
                <a:cxn ang="0">
                  <a:pos x="2033" y="499"/>
                </a:cxn>
                <a:cxn ang="0">
                  <a:pos x="1991" y="493"/>
                </a:cxn>
                <a:cxn ang="0">
                  <a:pos x="676" y="243"/>
                </a:cxn>
                <a:cxn ang="0">
                  <a:pos x="514" y="159"/>
                </a:cxn>
                <a:cxn ang="0">
                  <a:pos x="425" y="110"/>
                </a:cxn>
                <a:cxn ang="0">
                  <a:pos x="365" y="92"/>
                </a:cxn>
                <a:cxn ang="0">
                  <a:pos x="281" y="61"/>
                </a:cxn>
                <a:cxn ang="0">
                  <a:pos x="186" y="18"/>
                </a:cxn>
                <a:cxn ang="0">
                  <a:pos x="186" y="18"/>
                </a:cxn>
              </a:cxnLst>
              <a:rect l="0" t="0" r="0" b="0"/>
              <a:pathLst>
                <a:path w="2033" h="499">
                  <a:moveTo>
                    <a:pt x="186" y="18"/>
                  </a:moveTo>
                  <a:lnTo>
                    <a:pt x="138" y="6"/>
                  </a:lnTo>
                  <a:lnTo>
                    <a:pt x="96" y="0"/>
                  </a:lnTo>
                  <a:lnTo>
                    <a:pt x="36" y="0"/>
                  </a:lnTo>
                  <a:lnTo>
                    <a:pt x="12" y="25"/>
                  </a:lnTo>
                  <a:lnTo>
                    <a:pt x="0" y="128"/>
                  </a:lnTo>
                  <a:lnTo>
                    <a:pt x="60" y="104"/>
                  </a:lnTo>
                  <a:lnTo>
                    <a:pt x="90" y="134"/>
                  </a:lnTo>
                  <a:lnTo>
                    <a:pt x="150" y="153"/>
                  </a:lnTo>
                  <a:lnTo>
                    <a:pt x="209" y="273"/>
                  </a:lnTo>
                  <a:lnTo>
                    <a:pt x="401" y="359"/>
                  </a:lnTo>
                  <a:lnTo>
                    <a:pt x="777" y="359"/>
                  </a:lnTo>
                  <a:lnTo>
                    <a:pt x="2033" y="499"/>
                  </a:lnTo>
                  <a:lnTo>
                    <a:pt x="1991" y="493"/>
                  </a:lnTo>
                  <a:lnTo>
                    <a:pt x="676" y="243"/>
                  </a:lnTo>
                  <a:lnTo>
                    <a:pt x="514" y="159"/>
                  </a:lnTo>
                  <a:lnTo>
                    <a:pt x="425" y="110"/>
                  </a:lnTo>
                  <a:lnTo>
                    <a:pt x="365" y="92"/>
                  </a:lnTo>
                  <a:lnTo>
                    <a:pt x="281" y="61"/>
                  </a:lnTo>
                  <a:lnTo>
                    <a:pt x="186" y="18"/>
                  </a:lnTo>
                  <a:close/>
                </a:path>
              </a:pathLst>
            </a:custGeom>
            <a:solidFill>
              <a:schemeClr val="bg2">
                <a:alpha val="100000"/>
              </a:schemeClr>
            </a:solidFill>
            <a:ln w="9525">
              <a:noFill/>
            </a:ln>
          </p:spPr>
          <p:txBody>
            <a:bodyPr/>
            <a:lstStyle/>
            <a:p>
              <a:endParaRPr lang="zh-CN" altLang="en-US"/>
            </a:p>
          </p:txBody>
        </p:sp>
        <p:sp>
          <p:nvSpPr>
            <p:cNvPr id="2062" name="Freeform 18"/>
            <p:cNvSpPr/>
            <p:nvPr/>
          </p:nvSpPr>
          <p:spPr>
            <a:xfrm>
              <a:off x="1830" y="3823"/>
              <a:ext cx="71" cy="61"/>
            </a:xfrm>
            <a:custGeom>
              <a:avLst/>
              <a:gdLst/>
              <a:ahLst/>
              <a:cxnLst>
                <a:cxn ang="0">
                  <a:pos x="0" y="18"/>
                </a:cxn>
                <a:cxn ang="0">
                  <a:pos x="6" y="18"/>
                </a:cxn>
                <a:cxn ang="0">
                  <a:pos x="12" y="12"/>
                </a:cxn>
                <a:cxn ang="0">
                  <a:pos x="6" y="6"/>
                </a:cxn>
                <a:cxn ang="0">
                  <a:pos x="0" y="0"/>
                </a:cxn>
                <a:cxn ang="0">
                  <a:pos x="29" y="18"/>
                </a:cxn>
                <a:cxn ang="0">
                  <a:pos x="53" y="18"/>
                </a:cxn>
                <a:cxn ang="0">
                  <a:pos x="59" y="41"/>
                </a:cxn>
                <a:cxn ang="0">
                  <a:pos x="65" y="53"/>
                </a:cxn>
                <a:cxn ang="0">
                  <a:pos x="71" y="65"/>
                </a:cxn>
                <a:cxn ang="0">
                  <a:pos x="71" y="71"/>
                </a:cxn>
                <a:cxn ang="0">
                  <a:pos x="59" y="65"/>
                </a:cxn>
                <a:cxn ang="0">
                  <a:pos x="47" y="53"/>
                </a:cxn>
                <a:cxn ang="0">
                  <a:pos x="23" y="41"/>
                </a:cxn>
                <a:cxn ang="0">
                  <a:pos x="23" y="47"/>
                </a:cxn>
                <a:cxn ang="0">
                  <a:pos x="18" y="53"/>
                </a:cxn>
                <a:cxn ang="0">
                  <a:pos x="12" y="59"/>
                </a:cxn>
                <a:cxn ang="0">
                  <a:pos x="6" y="59"/>
                </a:cxn>
                <a:cxn ang="0">
                  <a:pos x="6" y="59"/>
                </a:cxn>
                <a:cxn ang="0">
                  <a:pos x="6" y="47"/>
                </a:cxn>
                <a:cxn ang="0">
                  <a:pos x="0" y="18"/>
                </a:cxn>
                <a:cxn ang="0">
                  <a:pos x="0" y="18"/>
                </a:cxn>
              </a:cxnLst>
              <a:rect l="0" t="0" r="0" b="0"/>
              <a:pathLst>
                <a:path w="71" h="60">
                  <a:moveTo>
                    <a:pt x="0" y="18"/>
                  </a:moveTo>
                  <a:lnTo>
                    <a:pt x="6" y="18"/>
                  </a:lnTo>
                  <a:lnTo>
                    <a:pt x="12" y="12"/>
                  </a:lnTo>
                  <a:lnTo>
                    <a:pt x="6" y="6"/>
                  </a:lnTo>
                  <a:lnTo>
                    <a:pt x="0" y="0"/>
                  </a:lnTo>
                  <a:lnTo>
                    <a:pt x="29" y="18"/>
                  </a:lnTo>
                  <a:lnTo>
                    <a:pt x="53" y="18"/>
                  </a:lnTo>
                  <a:lnTo>
                    <a:pt x="59" y="30"/>
                  </a:lnTo>
                  <a:lnTo>
                    <a:pt x="65" y="42"/>
                  </a:lnTo>
                  <a:lnTo>
                    <a:pt x="71" y="54"/>
                  </a:lnTo>
                  <a:lnTo>
                    <a:pt x="71" y="60"/>
                  </a:lnTo>
                  <a:lnTo>
                    <a:pt x="59" y="54"/>
                  </a:lnTo>
                  <a:lnTo>
                    <a:pt x="47" y="42"/>
                  </a:lnTo>
                  <a:lnTo>
                    <a:pt x="23" y="30"/>
                  </a:lnTo>
                  <a:lnTo>
                    <a:pt x="23" y="36"/>
                  </a:lnTo>
                  <a:lnTo>
                    <a:pt x="18" y="42"/>
                  </a:lnTo>
                  <a:lnTo>
                    <a:pt x="12" y="48"/>
                  </a:lnTo>
                  <a:lnTo>
                    <a:pt x="6" y="48"/>
                  </a:lnTo>
                  <a:lnTo>
                    <a:pt x="6" y="36"/>
                  </a:lnTo>
                  <a:lnTo>
                    <a:pt x="0" y="18"/>
                  </a:lnTo>
                  <a:close/>
                </a:path>
              </a:pathLst>
            </a:custGeom>
            <a:solidFill>
              <a:schemeClr val="bg2">
                <a:alpha val="100000"/>
              </a:schemeClr>
            </a:solidFill>
            <a:ln w="9525">
              <a:noFill/>
            </a:ln>
          </p:spPr>
          <p:txBody>
            <a:bodyPr/>
            <a:lstStyle/>
            <a:p>
              <a:endParaRPr lang="zh-CN" altLang="en-US"/>
            </a:p>
          </p:txBody>
        </p:sp>
        <p:sp>
          <p:nvSpPr>
            <p:cNvPr id="2063" name="Freeform 19"/>
            <p:cNvSpPr/>
            <p:nvPr/>
          </p:nvSpPr>
          <p:spPr>
            <a:xfrm>
              <a:off x="855" y="3842"/>
              <a:ext cx="161" cy="164"/>
            </a:xfrm>
            <a:custGeom>
              <a:avLst/>
              <a:gdLst/>
              <a:ahLst/>
              <a:cxnLst>
                <a:cxn ang="0">
                  <a:pos x="30" y="0"/>
                </a:cxn>
                <a:cxn ang="0">
                  <a:pos x="48" y="6"/>
                </a:cxn>
                <a:cxn ang="0">
                  <a:pos x="72" y="6"/>
                </a:cxn>
                <a:cxn ang="0">
                  <a:pos x="114" y="12"/>
                </a:cxn>
                <a:cxn ang="0">
                  <a:pos x="96" y="65"/>
                </a:cxn>
                <a:cxn ang="0">
                  <a:pos x="96" y="71"/>
                </a:cxn>
                <a:cxn ang="0">
                  <a:pos x="102" y="83"/>
                </a:cxn>
                <a:cxn ang="0">
                  <a:pos x="108" y="95"/>
                </a:cxn>
                <a:cxn ang="0">
                  <a:pos x="120" y="107"/>
                </a:cxn>
                <a:cxn ang="0">
                  <a:pos x="143" y="128"/>
                </a:cxn>
                <a:cxn ang="0">
                  <a:pos x="155" y="160"/>
                </a:cxn>
                <a:cxn ang="0">
                  <a:pos x="161" y="178"/>
                </a:cxn>
                <a:cxn ang="0">
                  <a:pos x="161" y="184"/>
                </a:cxn>
                <a:cxn ang="0">
                  <a:pos x="96" y="113"/>
                </a:cxn>
                <a:cxn ang="0">
                  <a:pos x="30" y="65"/>
                </a:cxn>
                <a:cxn ang="0">
                  <a:pos x="0" y="0"/>
                </a:cxn>
                <a:cxn ang="0">
                  <a:pos x="30" y="0"/>
                </a:cxn>
                <a:cxn ang="0">
                  <a:pos x="30" y="0"/>
                </a:cxn>
              </a:cxnLst>
              <a:rect l="0" t="0" r="0" b="0"/>
              <a:pathLst>
                <a:path w="161" h="162">
                  <a:moveTo>
                    <a:pt x="30" y="0"/>
                  </a:moveTo>
                  <a:lnTo>
                    <a:pt x="48" y="6"/>
                  </a:lnTo>
                  <a:lnTo>
                    <a:pt x="72" y="6"/>
                  </a:lnTo>
                  <a:lnTo>
                    <a:pt x="114" y="12"/>
                  </a:lnTo>
                  <a:lnTo>
                    <a:pt x="96" y="54"/>
                  </a:lnTo>
                  <a:lnTo>
                    <a:pt x="96" y="60"/>
                  </a:lnTo>
                  <a:lnTo>
                    <a:pt x="102" y="72"/>
                  </a:lnTo>
                  <a:lnTo>
                    <a:pt x="108" y="84"/>
                  </a:lnTo>
                  <a:lnTo>
                    <a:pt x="120" y="96"/>
                  </a:lnTo>
                  <a:lnTo>
                    <a:pt x="143" y="114"/>
                  </a:lnTo>
                  <a:lnTo>
                    <a:pt x="155" y="138"/>
                  </a:lnTo>
                  <a:lnTo>
                    <a:pt x="161" y="156"/>
                  </a:lnTo>
                  <a:lnTo>
                    <a:pt x="161" y="162"/>
                  </a:lnTo>
                  <a:lnTo>
                    <a:pt x="96" y="102"/>
                  </a:lnTo>
                  <a:lnTo>
                    <a:pt x="30" y="54"/>
                  </a:lnTo>
                  <a:lnTo>
                    <a:pt x="0" y="0"/>
                  </a:lnTo>
                  <a:lnTo>
                    <a:pt x="30" y="0"/>
                  </a:lnTo>
                  <a:close/>
                </a:path>
              </a:pathLst>
            </a:custGeom>
            <a:solidFill>
              <a:schemeClr val="bg2">
                <a:alpha val="100000"/>
              </a:schemeClr>
            </a:solidFill>
            <a:ln w="9525">
              <a:noFill/>
            </a:ln>
          </p:spPr>
          <p:txBody>
            <a:bodyPr/>
            <a:lstStyle/>
            <a:p>
              <a:endParaRPr lang="zh-CN" altLang="en-US"/>
            </a:p>
          </p:txBody>
        </p:sp>
        <p:sp>
          <p:nvSpPr>
            <p:cNvPr id="2064" name="Freeform 20"/>
            <p:cNvSpPr/>
            <p:nvPr/>
          </p:nvSpPr>
          <p:spPr>
            <a:xfrm>
              <a:off x="706" y="3854"/>
              <a:ext cx="59" cy="61"/>
            </a:xfrm>
            <a:custGeom>
              <a:avLst/>
              <a:gdLst/>
              <a:ahLst/>
              <a:cxnLst>
                <a:cxn ang="0">
                  <a:pos x="59" y="6"/>
                </a:cxn>
                <a:cxn ang="0">
                  <a:pos x="41" y="41"/>
                </a:cxn>
                <a:cxn ang="0">
                  <a:pos x="41" y="47"/>
                </a:cxn>
                <a:cxn ang="0">
                  <a:pos x="47" y="53"/>
                </a:cxn>
                <a:cxn ang="0">
                  <a:pos x="53" y="65"/>
                </a:cxn>
                <a:cxn ang="0">
                  <a:pos x="53" y="71"/>
                </a:cxn>
                <a:cxn ang="0">
                  <a:pos x="47" y="65"/>
                </a:cxn>
                <a:cxn ang="0">
                  <a:pos x="35" y="59"/>
                </a:cxn>
                <a:cxn ang="0">
                  <a:pos x="23" y="47"/>
                </a:cxn>
                <a:cxn ang="0">
                  <a:pos x="17" y="41"/>
                </a:cxn>
                <a:cxn ang="0">
                  <a:pos x="0" y="0"/>
                </a:cxn>
                <a:cxn ang="0">
                  <a:pos x="59" y="6"/>
                </a:cxn>
                <a:cxn ang="0">
                  <a:pos x="59" y="6"/>
                </a:cxn>
              </a:cxnLst>
              <a:rect l="0" t="0" r="0" b="0"/>
              <a:pathLst>
                <a:path w="59" h="60">
                  <a:moveTo>
                    <a:pt x="59" y="6"/>
                  </a:moveTo>
                  <a:lnTo>
                    <a:pt x="41" y="30"/>
                  </a:lnTo>
                  <a:lnTo>
                    <a:pt x="41" y="36"/>
                  </a:lnTo>
                  <a:lnTo>
                    <a:pt x="47" y="42"/>
                  </a:lnTo>
                  <a:lnTo>
                    <a:pt x="53" y="54"/>
                  </a:lnTo>
                  <a:lnTo>
                    <a:pt x="53" y="60"/>
                  </a:lnTo>
                  <a:lnTo>
                    <a:pt x="47" y="54"/>
                  </a:lnTo>
                  <a:lnTo>
                    <a:pt x="35" y="48"/>
                  </a:lnTo>
                  <a:lnTo>
                    <a:pt x="23" y="36"/>
                  </a:lnTo>
                  <a:lnTo>
                    <a:pt x="17" y="30"/>
                  </a:lnTo>
                  <a:lnTo>
                    <a:pt x="0" y="0"/>
                  </a:lnTo>
                  <a:lnTo>
                    <a:pt x="59" y="6"/>
                  </a:lnTo>
                  <a:close/>
                </a:path>
              </a:pathLst>
            </a:custGeom>
            <a:solidFill>
              <a:schemeClr val="bg2">
                <a:alpha val="100000"/>
              </a:schemeClr>
            </a:solidFill>
            <a:ln w="9525">
              <a:noFill/>
            </a:ln>
          </p:spPr>
          <p:txBody>
            <a:bodyPr/>
            <a:lstStyle/>
            <a:p>
              <a:endParaRPr lang="zh-CN" altLang="en-US"/>
            </a:p>
          </p:txBody>
        </p:sp>
        <p:sp>
          <p:nvSpPr>
            <p:cNvPr id="2065" name="Freeform 21"/>
            <p:cNvSpPr/>
            <p:nvPr/>
          </p:nvSpPr>
          <p:spPr>
            <a:xfrm>
              <a:off x="395" y="3811"/>
              <a:ext cx="245" cy="207"/>
            </a:xfrm>
            <a:custGeom>
              <a:avLst/>
              <a:gdLst/>
              <a:ahLst/>
              <a:cxnLst>
                <a:cxn ang="0">
                  <a:pos x="233" y="47"/>
                </a:cxn>
                <a:cxn ang="0">
                  <a:pos x="245" y="53"/>
                </a:cxn>
                <a:cxn ang="0">
                  <a:pos x="209" y="95"/>
                </a:cxn>
                <a:cxn ang="0">
                  <a:pos x="143" y="154"/>
                </a:cxn>
                <a:cxn ang="0">
                  <a:pos x="167" y="182"/>
                </a:cxn>
                <a:cxn ang="0">
                  <a:pos x="179" y="237"/>
                </a:cxn>
                <a:cxn ang="0">
                  <a:pos x="77" y="154"/>
                </a:cxn>
                <a:cxn ang="0">
                  <a:pos x="47" y="95"/>
                </a:cxn>
                <a:cxn ang="0">
                  <a:pos x="89" y="77"/>
                </a:cxn>
                <a:cxn ang="0">
                  <a:pos x="59" y="47"/>
                </a:cxn>
                <a:cxn ang="0">
                  <a:pos x="0" y="12"/>
                </a:cxn>
                <a:cxn ang="0">
                  <a:pos x="0" y="0"/>
                </a:cxn>
                <a:cxn ang="0">
                  <a:pos x="6" y="0"/>
                </a:cxn>
                <a:cxn ang="0">
                  <a:pos x="12" y="0"/>
                </a:cxn>
                <a:cxn ang="0">
                  <a:pos x="47" y="6"/>
                </a:cxn>
                <a:cxn ang="0">
                  <a:pos x="77" y="6"/>
                </a:cxn>
                <a:cxn ang="0">
                  <a:pos x="83" y="6"/>
                </a:cxn>
                <a:cxn ang="0">
                  <a:pos x="89" y="6"/>
                </a:cxn>
                <a:cxn ang="0">
                  <a:pos x="101" y="12"/>
                </a:cxn>
                <a:cxn ang="0">
                  <a:pos x="125" y="12"/>
                </a:cxn>
                <a:cxn ang="0">
                  <a:pos x="143" y="18"/>
                </a:cxn>
                <a:cxn ang="0">
                  <a:pos x="149" y="18"/>
                </a:cxn>
                <a:cxn ang="0">
                  <a:pos x="149" y="18"/>
                </a:cxn>
                <a:cxn ang="0">
                  <a:pos x="203" y="24"/>
                </a:cxn>
                <a:cxn ang="0">
                  <a:pos x="233" y="47"/>
                </a:cxn>
                <a:cxn ang="0">
                  <a:pos x="233" y="47"/>
                </a:cxn>
              </a:cxnLst>
              <a:rect l="0" t="0" r="0" b="0"/>
              <a:pathLst>
                <a:path w="245" h="204">
                  <a:moveTo>
                    <a:pt x="233" y="36"/>
                  </a:moveTo>
                  <a:lnTo>
                    <a:pt x="245" y="42"/>
                  </a:lnTo>
                  <a:lnTo>
                    <a:pt x="209" y="84"/>
                  </a:lnTo>
                  <a:lnTo>
                    <a:pt x="143" y="132"/>
                  </a:lnTo>
                  <a:lnTo>
                    <a:pt x="167" y="156"/>
                  </a:lnTo>
                  <a:lnTo>
                    <a:pt x="179" y="204"/>
                  </a:lnTo>
                  <a:lnTo>
                    <a:pt x="77" y="132"/>
                  </a:lnTo>
                  <a:lnTo>
                    <a:pt x="47" y="84"/>
                  </a:lnTo>
                  <a:lnTo>
                    <a:pt x="89" y="66"/>
                  </a:lnTo>
                  <a:lnTo>
                    <a:pt x="59" y="36"/>
                  </a:lnTo>
                  <a:lnTo>
                    <a:pt x="0" y="12"/>
                  </a:lnTo>
                  <a:lnTo>
                    <a:pt x="0" y="0"/>
                  </a:lnTo>
                  <a:lnTo>
                    <a:pt x="6" y="0"/>
                  </a:lnTo>
                  <a:lnTo>
                    <a:pt x="12" y="0"/>
                  </a:lnTo>
                  <a:lnTo>
                    <a:pt x="47" y="6"/>
                  </a:lnTo>
                  <a:lnTo>
                    <a:pt x="77" y="6"/>
                  </a:lnTo>
                  <a:lnTo>
                    <a:pt x="83" y="6"/>
                  </a:lnTo>
                  <a:lnTo>
                    <a:pt x="89" y="6"/>
                  </a:lnTo>
                  <a:lnTo>
                    <a:pt x="101" y="12"/>
                  </a:lnTo>
                  <a:lnTo>
                    <a:pt x="125" y="12"/>
                  </a:lnTo>
                  <a:lnTo>
                    <a:pt x="143" y="18"/>
                  </a:lnTo>
                  <a:lnTo>
                    <a:pt x="149" y="18"/>
                  </a:lnTo>
                  <a:lnTo>
                    <a:pt x="203" y="24"/>
                  </a:lnTo>
                  <a:lnTo>
                    <a:pt x="233" y="36"/>
                  </a:lnTo>
                  <a:close/>
                </a:path>
              </a:pathLst>
            </a:custGeom>
            <a:solidFill>
              <a:schemeClr val="bg2">
                <a:alpha val="100000"/>
              </a:schemeClr>
            </a:solidFill>
            <a:ln w="9525">
              <a:noFill/>
            </a:ln>
          </p:spPr>
          <p:txBody>
            <a:bodyPr/>
            <a:lstStyle/>
            <a:p>
              <a:endParaRPr lang="zh-CN" altLang="en-US"/>
            </a:p>
          </p:txBody>
        </p:sp>
      </p:grpSp>
      <p:sp>
        <p:nvSpPr>
          <p:cNvPr id="2054" name="Rectangle 22"/>
          <p:cNvSpPr>
            <a:spLocks noGrp="1"/>
          </p:cNvSpPr>
          <p:nvPr>
            <p:ph type="title"/>
          </p:nvPr>
        </p:nvSpPr>
        <p:spPr>
          <a:xfrm>
            <a:off x="457200" y="228600"/>
            <a:ext cx="8229600" cy="1143000"/>
          </a:xfrm>
          <a:prstGeom prst="rect">
            <a:avLst/>
          </a:prstGeom>
          <a:noFill/>
          <a:ln w="9525">
            <a:noFill/>
          </a:ln>
        </p:spPr>
        <p:txBody>
          <a:bodyPr anchor="ctr" anchorCtr="0"/>
          <a:lstStyle/>
          <a:p>
            <a:pPr lvl="0"/>
            <a:r>
              <a:rPr lang="zh-CN" altLang="en-US" dirty="0"/>
              <a:t>单击此处编辑母版标题样式</a:t>
            </a:r>
          </a:p>
        </p:txBody>
      </p:sp>
      <p:sp>
        <p:nvSpPr>
          <p:cNvPr id="2055" name="Rectangle 23"/>
          <p:cNvSpPr>
            <a:spLocks noGrp="1"/>
          </p:cNvSpPr>
          <p:nvPr>
            <p:ph type="body"/>
          </p:nvPr>
        </p:nvSpPr>
        <p:spPr>
          <a:xfrm>
            <a:off x="457200" y="1600200"/>
            <a:ext cx="8229600" cy="4495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192" name="Rectangle 2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3" name="Rectangle 2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defRPr sz="1200">
                <a:solidFill>
                  <a:srgbClr val="FFFFFF"/>
                </a:solidFill>
                <a:effectLst>
                  <a:outerShdw blurRad="38100" dist="38100" dir="2700000" algn="tl">
                    <a:srgbClr val="000000"/>
                  </a:outerShdw>
                </a:effectLst>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sp>
        <p:nvSpPr>
          <p:cNvPr id="7194" name="Rectangle 26"/>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sz="1200">
                <a:solidFill>
                  <a:srgbClr val="FFFFFF"/>
                </a:solidFill>
                <a:effectLst>
                  <a:outerShdw blurRad="38100" dist="38100" dir="2700000" algn="tl">
                    <a:srgbClr val="000000"/>
                  </a:outerShdw>
                </a:effectLst>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FBC6F79-7812-4B28-9631-3D36DE527537}" type="slidenum">
              <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rgbClr val="FFFFFF"/>
              </a:solidFill>
              <a:effectLst>
                <a:outerShdw blurRad="38100" dist="38100" dir="2700000" algn="tl">
                  <a:srgbClr val="000000"/>
                </a:outerShdw>
              </a:effectLst>
              <a:uLnTx/>
              <a:uFillTx/>
              <a:latin typeface="Arial" panose="020B0604020202020204" pitchFamily="34" charset="0"/>
              <a:ea typeface="宋体" panose="02010600030101010101" pitchFamily="2" charset="-122"/>
              <a:cs typeface="+mn-cs"/>
            </a:endParaRPr>
          </a:p>
        </p:txBody>
      </p:sp>
      <p:graphicFrame>
        <p:nvGraphicFramePr>
          <p:cNvPr id="2059" name="Object 27"/>
          <p:cNvGraphicFramePr>
            <a:graphicFrameLocks noChangeAspect="1"/>
          </p:cNvGraphicFramePr>
          <p:nvPr/>
        </p:nvGraphicFramePr>
        <p:xfrm>
          <a:off x="107950" y="26988"/>
          <a:ext cx="9144000" cy="6831012"/>
        </p:xfrm>
        <a:graphic>
          <a:graphicData uri="http://schemas.openxmlformats.org/presentationml/2006/ole">
            <mc:AlternateContent xmlns:mc="http://schemas.openxmlformats.org/markup-compatibility/2006">
              <mc:Choice xmlns:v="urn:schemas-microsoft-com:vml" Requires="v">
                <p:oleObj spid="_x0000_s5138" r:id="rId15" imgW="13004800" imgH="9753600" progId="">
                  <p:embed/>
                </p:oleObj>
              </mc:Choice>
              <mc:Fallback>
                <p:oleObj r:id="rId15" imgW="13004800" imgH="9753600" progId="">
                  <p:embed/>
                  <p:pic>
                    <p:nvPicPr>
                      <p:cNvPr id="0" name="图片 3078"/>
                      <p:cNvPicPr/>
                      <p:nvPr/>
                    </p:nvPicPr>
                    <p:blipFill>
                      <a:blip r:embed="rId16"/>
                      <a:stretch>
                        <a:fillRect/>
                      </a:stretch>
                    </p:blipFill>
                    <p:spPr>
                      <a:xfrm>
                        <a:off x="107950" y="26988"/>
                        <a:ext cx="9144000" cy="6831012"/>
                      </a:xfrm>
                      <a:prstGeom prst="rect">
                        <a:avLst/>
                      </a:prstGeom>
                      <a:noFill/>
                      <a:ln w="38100">
                        <a:noFill/>
                        <a:miter/>
                      </a:ln>
                    </p:spPr>
                  </p:pic>
                </p:oleObj>
              </mc:Fallback>
            </mc:AlternateContent>
          </a:graphicData>
        </a:graphic>
      </p:graphicFrame>
    </p:spTree>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9.w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oleObject" Target="../embeddings/oleObject14.bin"/><Relationship Id="rId3" Type="http://schemas.openxmlformats.org/officeDocument/2006/relationships/oleObject" Target="../embeddings/oleObject6.bin"/><Relationship Id="rId7" Type="http://schemas.openxmlformats.org/officeDocument/2006/relationships/oleObject" Target="../embeddings/oleObject9.bin"/><Relationship Id="rId12"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8.bin"/><Relationship Id="rId11" Type="http://schemas.openxmlformats.org/officeDocument/2006/relationships/image" Target="../media/image13.wmf"/><Relationship Id="rId5" Type="http://schemas.openxmlformats.org/officeDocument/2006/relationships/oleObject" Target="../embeddings/oleObject7.bin"/><Relationship Id="rId10" Type="http://schemas.openxmlformats.org/officeDocument/2006/relationships/oleObject" Target="../embeddings/oleObject12.bin"/><Relationship Id="rId4" Type="http://schemas.openxmlformats.org/officeDocument/2006/relationships/image" Target="../media/image12.wmf"/><Relationship Id="rId9" Type="http://schemas.openxmlformats.org/officeDocument/2006/relationships/oleObject" Target="../embeddings/oleObject11.bin"/><Relationship Id="rId14"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6.bin"/><Relationship Id="rId5" Type="http://schemas.openxmlformats.org/officeDocument/2006/relationships/image" Target="../media/image15.w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5.wmf"/><Relationship Id="rId5" Type="http://schemas.openxmlformats.org/officeDocument/2006/relationships/oleObject" Target="../embeddings/oleObject17.bin"/><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8.xml"/><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emf"/><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slide" Target="slide4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09600" y="533400"/>
            <a:ext cx="7772400" cy="990600"/>
          </a:xfrm>
        </p:spPr>
        <p:txBody>
          <a:bodyPr/>
          <a:lstStyle/>
          <a:p>
            <a:r>
              <a:rPr lang="zh-CN" altLang="en-US" sz="4000" smtClean="0">
                <a:solidFill>
                  <a:srgbClr val="FFFF00"/>
                </a:solidFill>
                <a:latin typeface="黑体" panose="02010609060101010101" pitchFamily="49" charset="-122"/>
                <a:ea typeface="黑体" panose="02010609060101010101" pitchFamily="49" charset="-122"/>
              </a:rPr>
              <a:t>第</a:t>
            </a:r>
            <a:r>
              <a:rPr lang="en-US" altLang="zh-CN" sz="4000" smtClean="0">
                <a:solidFill>
                  <a:srgbClr val="FFFF00"/>
                </a:solidFill>
                <a:latin typeface="黑体" panose="02010609060101010101" pitchFamily="49" charset="-122"/>
                <a:ea typeface="黑体" panose="02010609060101010101" pitchFamily="49" charset="-122"/>
              </a:rPr>
              <a:t>7</a:t>
            </a:r>
            <a:r>
              <a:rPr lang="zh-CN" altLang="en-US" sz="4000" smtClean="0">
                <a:solidFill>
                  <a:srgbClr val="FFFF00"/>
                </a:solidFill>
                <a:latin typeface="黑体" panose="02010609060101010101" pitchFamily="49" charset="-122"/>
                <a:ea typeface="黑体" panose="02010609060101010101" pitchFamily="49" charset="-122"/>
              </a:rPr>
              <a:t>章  真核生物的遗传分析</a:t>
            </a:r>
          </a:p>
        </p:txBody>
      </p:sp>
      <p:sp>
        <p:nvSpPr>
          <p:cNvPr id="4099" name="Rectangle 3"/>
          <p:cNvSpPr>
            <a:spLocks noGrp="1" noChangeArrowheads="1"/>
          </p:cNvSpPr>
          <p:nvPr>
            <p:ph type="subTitle" idx="1"/>
          </p:nvPr>
        </p:nvSpPr>
        <p:spPr>
          <a:xfrm>
            <a:off x="914400" y="1676400"/>
            <a:ext cx="7543800" cy="4419600"/>
          </a:xfrm>
        </p:spPr>
        <p:txBody>
          <a:bodyPr/>
          <a:lstStyle/>
          <a:p>
            <a:pPr algn="l">
              <a:lnSpc>
                <a:spcPct val="150000"/>
              </a:lnSpc>
              <a:spcBef>
                <a:spcPct val="0"/>
              </a:spcBef>
            </a:pPr>
            <a:r>
              <a:rPr lang="en-US" altLang="zh-CN" sz="3600" smtClean="0">
                <a:solidFill>
                  <a:srgbClr val="FFFF00"/>
                </a:solidFill>
                <a:latin typeface="黑体" panose="02010609060101010101" pitchFamily="49" charset="-122"/>
                <a:ea typeface="黑体" panose="02010609060101010101" pitchFamily="49" charset="-122"/>
              </a:rPr>
              <a:t>1.</a:t>
            </a:r>
            <a:r>
              <a:rPr lang="zh-CN" altLang="en-US" sz="3600" smtClean="0">
                <a:solidFill>
                  <a:srgbClr val="FFFF00"/>
                </a:solidFill>
                <a:latin typeface="黑体" panose="02010609060101010101" pitchFamily="49" charset="-122"/>
                <a:ea typeface="黑体" panose="02010609060101010101" pitchFamily="49" charset="-122"/>
              </a:rPr>
              <a:t>真核生物基因组</a:t>
            </a:r>
          </a:p>
          <a:p>
            <a:pPr algn="l">
              <a:lnSpc>
                <a:spcPct val="150000"/>
              </a:lnSpc>
              <a:spcBef>
                <a:spcPct val="0"/>
              </a:spcBef>
            </a:pPr>
            <a:r>
              <a:rPr lang="en-US" altLang="zh-CN" sz="3600" smtClean="0">
                <a:solidFill>
                  <a:srgbClr val="FFFF00"/>
                </a:solidFill>
                <a:latin typeface="黑体" panose="02010609060101010101" pitchFamily="49" charset="-122"/>
                <a:ea typeface="黑体" panose="02010609060101010101" pitchFamily="49" charset="-122"/>
              </a:rPr>
              <a:t>2.</a:t>
            </a:r>
            <a:r>
              <a:rPr lang="zh-CN" altLang="en-US" sz="3600" smtClean="0">
                <a:solidFill>
                  <a:srgbClr val="FFFF00"/>
                </a:solidFill>
                <a:latin typeface="黑体" panose="02010609060101010101" pitchFamily="49" charset="-122"/>
                <a:ea typeface="黑体" panose="02010609060101010101" pitchFamily="49" charset="-122"/>
              </a:rPr>
              <a:t>真核生物的遗传重组</a:t>
            </a:r>
          </a:p>
          <a:p>
            <a:pPr algn="l">
              <a:lnSpc>
                <a:spcPct val="150000"/>
              </a:lnSpc>
              <a:spcBef>
                <a:spcPct val="0"/>
              </a:spcBef>
            </a:pPr>
            <a:r>
              <a:rPr lang="en-US" altLang="zh-CN" sz="3600" smtClean="0">
                <a:solidFill>
                  <a:srgbClr val="FFFF00"/>
                </a:solidFill>
                <a:latin typeface="黑体" panose="02010609060101010101" pitchFamily="49" charset="-122"/>
                <a:ea typeface="黑体" panose="02010609060101010101" pitchFamily="49" charset="-122"/>
              </a:rPr>
              <a:t>3.</a:t>
            </a:r>
            <a:r>
              <a:rPr lang="zh-CN" altLang="en-US" sz="3600" smtClean="0">
                <a:solidFill>
                  <a:srgbClr val="FFFF00"/>
                </a:solidFill>
                <a:latin typeface="黑体" panose="02010609060101010101" pitchFamily="49" charset="-122"/>
                <a:ea typeface="黑体" panose="02010609060101010101" pitchFamily="49" charset="-122"/>
              </a:rPr>
              <a:t>真核生物的基因转变</a:t>
            </a:r>
          </a:p>
          <a:p>
            <a:pPr algn="l">
              <a:lnSpc>
                <a:spcPct val="150000"/>
              </a:lnSpc>
              <a:spcBef>
                <a:spcPct val="0"/>
              </a:spcBef>
            </a:pPr>
            <a:r>
              <a:rPr lang="en-US" altLang="zh-CN" sz="3600" smtClean="0">
                <a:solidFill>
                  <a:srgbClr val="FFFF00"/>
                </a:solidFill>
                <a:latin typeface="黑体" panose="02010609060101010101" pitchFamily="49" charset="-122"/>
                <a:ea typeface="黑体" panose="02010609060101010101" pitchFamily="49" charset="-122"/>
              </a:rPr>
              <a:t>4.</a:t>
            </a:r>
            <a:r>
              <a:rPr lang="zh-CN" altLang="en-US" sz="3600" smtClean="0">
                <a:solidFill>
                  <a:srgbClr val="FFFF00"/>
                </a:solidFill>
                <a:latin typeface="黑体" panose="02010609060101010101" pitchFamily="49" charset="-122"/>
                <a:ea typeface="黑体" panose="02010609060101010101" pitchFamily="49" charset="-122"/>
              </a:rPr>
              <a:t>真核生物的体细胞交换与基因定位</a:t>
            </a:r>
          </a:p>
          <a:p>
            <a:pPr algn="l">
              <a:lnSpc>
                <a:spcPct val="150000"/>
              </a:lnSpc>
              <a:spcBef>
                <a:spcPct val="0"/>
              </a:spcBef>
            </a:pPr>
            <a:r>
              <a:rPr lang="en-US" altLang="zh-CN" sz="3600" smtClean="0">
                <a:solidFill>
                  <a:srgbClr val="FFFF00"/>
                </a:solidFill>
                <a:latin typeface="黑体" panose="02010609060101010101" pitchFamily="49" charset="-122"/>
                <a:ea typeface="黑体" panose="02010609060101010101" pitchFamily="49" charset="-122"/>
              </a:rPr>
              <a:t>5.</a:t>
            </a:r>
            <a:r>
              <a:rPr lang="zh-CN" altLang="en-US" sz="3600" smtClean="0">
                <a:solidFill>
                  <a:srgbClr val="FFFF00"/>
                </a:solidFill>
                <a:latin typeface="黑体" panose="02010609060101010101" pitchFamily="49" charset="-122"/>
                <a:ea typeface="黑体" panose="02010609060101010101" pitchFamily="49" charset="-122"/>
              </a:rPr>
              <a:t>真核生物基因的消除与扩增和重排</a:t>
            </a:r>
          </a:p>
          <a:p>
            <a:pPr algn="l">
              <a:lnSpc>
                <a:spcPct val="150000"/>
              </a:lnSpc>
              <a:spcBef>
                <a:spcPct val="0"/>
              </a:spcBef>
            </a:pPr>
            <a:endParaRPr lang="zh-CN" altLang="en-US" sz="2800" smtClean="0">
              <a:solidFill>
                <a:srgbClr val="FFFF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65686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ext Box 2"/>
          <p:cNvSpPr txBox="1"/>
          <p:nvPr/>
        </p:nvSpPr>
        <p:spPr>
          <a:xfrm>
            <a:off x="304800" y="533400"/>
            <a:ext cx="8534400" cy="66167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        这里，</a:t>
            </a:r>
            <a:r>
              <a:rPr lang="en-US" altLang="zh-CN" sz="2000" dirty="0">
                <a:solidFill>
                  <a:srgbClr val="FFFFFF"/>
                </a:solidFill>
                <a:latin typeface="Times New Roman" panose="02020603050405020304" pitchFamily="18" charset="0"/>
                <a:ea typeface="黑体" panose="02010609060101010101" pitchFamily="49" charset="-122"/>
              </a:rPr>
              <a:t>C</a:t>
            </a:r>
            <a:r>
              <a:rPr lang="zh-CN" altLang="en-US" sz="2000" dirty="0">
                <a:solidFill>
                  <a:srgbClr val="FFFFFF"/>
                </a:solidFill>
                <a:latin typeface="Times New Roman" panose="02020603050405020304" pitchFamily="18" charset="0"/>
                <a:ea typeface="黑体" panose="02010609060101010101" pitchFamily="49" charset="-122"/>
              </a:rPr>
              <a:t>是在</a:t>
            </a:r>
            <a:r>
              <a:rPr lang="en-US" altLang="zh-CN" sz="2000" dirty="0">
                <a:solidFill>
                  <a:srgbClr val="FFFFFF"/>
                </a:solidFill>
                <a:latin typeface="Times New Roman" panose="02020603050405020304" pitchFamily="18" charset="0"/>
                <a:ea typeface="黑体" panose="02010609060101010101" pitchFamily="49" charset="-122"/>
              </a:rPr>
              <a:t>t</a:t>
            </a:r>
            <a:r>
              <a:rPr lang="zh-CN" altLang="en-US" sz="2000" dirty="0">
                <a:solidFill>
                  <a:srgbClr val="FFFFFF"/>
                </a:solidFill>
                <a:latin typeface="Times New Roman" panose="02020603050405020304" pitchFamily="18" charset="0"/>
                <a:ea typeface="黑体" panose="02010609060101010101" pitchFamily="49" charset="-122"/>
              </a:rPr>
              <a:t>时单链</a:t>
            </a:r>
            <a:r>
              <a:rPr lang="en-US" altLang="zh-CN" sz="2000" dirty="0">
                <a:solidFill>
                  <a:srgbClr val="FFFFFF"/>
                </a:solidFill>
                <a:latin typeface="Times New Roman" panose="02020603050405020304" pitchFamily="18" charset="0"/>
                <a:ea typeface="黑体" panose="02010609060101010101" pitchFamily="49" charset="-122"/>
              </a:rPr>
              <a:t>DNA</a:t>
            </a:r>
            <a:r>
              <a:rPr lang="zh-CN" altLang="en-US" sz="2000" dirty="0">
                <a:solidFill>
                  <a:srgbClr val="FFFFFF"/>
                </a:solidFill>
                <a:latin typeface="Times New Roman" panose="02020603050405020304" pitchFamily="18" charset="0"/>
                <a:ea typeface="黑体" panose="02010609060101010101" pitchFamily="49" charset="-122"/>
              </a:rPr>
              <a:t>的浓度，</a:t>
            </a:r>
            <a:r>
              <a:rPr lang="en-US" altLang="zh-CN" sz="2000" dirty="0">
                <a:solidFill>
                  <a:srgbClr val="FFFFFF"/>
                </a:solidFill>
                <a:latin typeface="Times New Roman" panose="02020603050405020304" pitchFamily="18" charset="0"/>
                <a:ea typeface="黑体" panose="02010609060101010101" pitchFamily="49" charset="-122"/>
              </a:rPr>
              <a:t>k</a:t>
            </a:r>
            <a:r>
              <a:rPr lang="zh-CN" altLang="en-US" sz="2000" dirty="0">
                <a:solidFill>
                  <a:srgbClr val="FFFFFF"/>
                </a:solidFill>
                <a:latin typeface="Times New Roman" panose="02020603050405020304" pitchFamily="18" charset="0"/>
                <a:ea typeface="黑体" panose="02010609060101010101" pitchFamily="49" charset="-122"/>
              </a:rPr>
              <a:t>是二级反应常数。</a:t>
            </a:r>
            <a:endParaRPr lang="en-US" altLang="zh-CN" sz="2000" dirty="0">
              <a:solidFill>
                <a:srgbClr val="FFFFFF"/>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r>
              <a:rPr lang="en-US" altLang="zh-CN" sz="2000" dirty="0">
                <a:solidFill>
                  <a:srgbClr val="FFFFFF"/>
                </a:solidFill>
                <a:latin typeface="Times New Roman" panose="02020603050405020304" pitchFamily="18" charset="0"/>
                <a:ea typeface="黑体" panose="02010609060101010101" pitchFamily="49" charset="-122"/>
              </a:rPr>
              <a:t>        </a:t>
            </a:r>
            <a:r>
              <a:rPr lang="zh-CN" altLang="en-US" sz="2000" dirty="0">
                <a:solidFill>
                  <a:srgbClr val="FFFFFF"/>
                </a:solidFill>
                <a:latin typeface="Times New Roman" panose="02020603050405020304" pitchFamily="18" charset="0"/>
                <a:ea typeface="黑体" panose="02010609060101010101" pitchFamily="49" charset="-122"/>
              </a:rPr>
              <a:t>上述公式可以重排为</a:t>
            </a:r>
            <a:r>
              <a:rPr lang="en-US" altLang="zh-CN" sz="2000" dirty="0">
                <a:solidFill>
                  <a:srgbClr val="FFFFFF"/>
                </a:solidFill>
                <a:latin typeface="Times New Roman" panose="02020603050405020304" pitchFamily="18" charset="0"/>
                <a:ea typeface="黑体" panose="02010609060101010101" pitchFamily="49" charset="-122"/>
              </a:rPr>
              <a:t>:</a:t>
            </a:r>
            <a:r>
              <a:rPr lang="zh-CN" altLang="en-US" sz="2000" dirty="0">
                <a:solidFill>
                  <a:srgbClr val="FFFFFF"/>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-dC/C</a:t>
            </a:r>
            <a:r>
              <a:rPr lang="en-US" altLang="zh-CN" sz="2000" baseline="30000" dirty="0">
                <a:solidFill>
                  <a:srgbClr val="FFFFFF"/>
                </a:solidFill>
                <a:latin typeface="Times New Roman" panose="02020603050405020304" pitchFamily="18" charset="0"/>
                <a:ea typeface="黑体" panose="02010609060101010101" pitchFamily="49" charset="-122"/>
              </a:rPr>
              <a:t>2</a:t>
            </a:r>
            <a:r>
              <a:rPr lang="en-US" altLang="zh-CN" sz="2000" dirty="0">
                <a:solidFill>
                  <a:srgbClr val="FFFFFF"/>
                </a:solidFill>
                <a:latin typeface="Times New Roman" panose="02020603050405020304" pitchFamily="18" charset="0"/>
                <a:ea typeface="黑体" panose="02010609060101010101" pitchFamily="49" charset="-122"/>
              </a:rPr>
              <a:t>=kdt</a:t>
            </a:r>
          </a:p>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                    对上式积分整理得</a:t>
            </a:r>
            <a:r>
              <a:rPr lang="en-US" altLang="zh-CN" sz="2000" dirty="0">
                <a:solidFill>
                  <a:srgbClr val="FFFFFF"/>
                </a:solidFill>
                <a:latin typeface="Times New Roman" panose="02020603050405020304" pitchFamily="18" charset="0"/>
                <a:ea typeface="黑体" panose="02010609060101010101" pitchFamily="49" charset="-122"/>
              </a:rPr>
              <a:t>:    </a:t>
            </a:r>
            <a:r>
              <a:rPr lang="en-US" altLang="zh-CN" sz="2000" dirty="0">
                <a:solidFill>
                  <a:srgbClr val="FFFF00"/>
                </a:solidFill>
                <a:latin typeface="Times New Roman" panose="02020603050405020304" pitchFamily="18" charset="0"/>
                <a:ea typeface="黑体" panose="02010609060101010101" pitchFamily="49" charset="-122"/>
              </a:rPr>
              <a:t>C/C</a:t>
            </a:r>
            <a:r>
              <a:rPr lang="en-US" altLang="zh-CN" sz="2000" baseline="-25000" dirty="0">
                <a:solidFill>
                  <a:srgbClr val="FFFF00"/>
                </a:solidFill>
                <a:latin typeface="Times New Roman" panose="02020603050405020304" pitchFamily="18" charset="0"/>
                <a:ea typeface="黑体" panose="02010609060101010101" pitchFamily="49" charset="-122"/>
              </a:rPr>
              <a:t>0</a:t>
            </a:r>
            <a:r>
              <a:rPr lang="en-US" altLang="zh-CN" sz="2000" dirty="0">
                <a:solidFill>
                  <a:srgbClr val="FFFF00"/>
                </a:solidFill>
                <a:latin typeface="Times New Roman" panose="02020603050405020304" pitchFamily="18" charset="0"/>
                <a:ea typeface="黑体" panose="02010609060101010101" pitchFamily="49" charset="-122"/>
              </a:rPr>
              <a:t> = 1/(1+kC</a:t>
            </a:r>
            <a:r>
              <a:rPr lang="en-US" altLang="zh-CN" sz="2000" baseline="-25000" dirty="0">
                <a:solidFill>
                  <a:srgbClr val="FFFF00"/>
                </a:solidFill>
                <a:latin typeface="Times New Roman" panose="02020603050405020304" pitchFamily="18" charset="0"/>
                <a:ea typeface="黑体" panose="02010609060101010101" pitchFamily="49" charset="-122"/>
              </a:rPr>
              <a:t>0</a:t>
            </a:r>
            <a:r>
              <a:rPr lang="en-US" altLang="zh-CN" sz="2000" dirty="0">
                <a:solidFill>
                  <a:srgbClr val="FFFF00"/>
                </a:solidFill>
                <a:latin typeface="Times New Roman" panose="02020603050405020304" pitchFamily="18" charset="0"/>
                <a:ea typeface="黑体" panose="02010609060101010101" pitchFamily="49" charset="-122"/>
              </a:rPr>
              <a:t>t)    </a:t>
            </a:r>
          </a:p>
          <a:p>
            <a:pPr marL="0" lvl="0" indent="0" eaLnBrk="1" hangingPunct="1">
              <a:spcBef>
                <a:spcPct val="50000"/>
              </a:spcBef>
              <a:buClrTx/>
              <a:buNone/>
            </a:pPr>
            <a:r>
              <a:rPr lang="en-US" altLang="zh-CN" sz="2000" dirty="0">
                <a:solidFill>
                  <a:srgbClr val="FFFFFF"/>
                </a:solidFill>
                <a:latin typeface="Times New Roman" panose="02020603050405020304" pitchFamily="18" charset="0"/>
                <a:ea typeface="黑体" panose="02010609060101010101" pitchFamily="49" charset="-122"/>
              </a:rPr>
              <a:t>                    </a:t>
            </a:r>
            <a:r>
              <a:rPr lang="zh-CN" altLang="en-US" sz="2000" dirty="0">
                <a:solidFill>
                  <a:srgbClr val="FFFFFF"/>
                </a:solidFill>
                <a:latin typeface="Times New Roman" panose="02020603050405020304" pitchFamily="18" charset="0"/>
                <a:ea typeface="黑体" panose="02010609060101010101" pitchFamily="49" charset="-122"/>
              </a:rPr>
              <a:t>这里 </a:t>
            </a:r>
            <a:r>
              <a:rPr lang="en-US" altLang="zh-CN" sz="2000" dirty="0">
                <a:solidFill>
                  <a:srgbClr val="FFFFFF"/>
                </a:solidFill>
                <a:latin typeface="Times New Roman" panose="02020603050405020304" pitchFamily="18" charset="0"/>
                <a:ea typeface="黑体" panose="02010609060101010101" pitchFamily="49" charset="-122"/>
              </a:rPr>
              <a:t>C</a:t>
            </a:r>
            <a:r>
              <a:rPr lang="en-US" altLang="zh-CN" sz="2000" baseline="-25000" dirty="0">
                <a:solidFill>
                  <a:srgbClr val="FFFFFF"/>
                </a:solidFill>
                <a:latin typeface="Times New Roman" panose="02020603050405020304" pitchFamily="18" charset="0"/>
                <a:ea typeface="黑体" panose="02010609060101010101" pitchFamily="49" charset="-122"/>
              </a:rPr>
              <a:t>0 </a:t>
            </a:r>
            <a:r>
              <a:rPr lang="zh-CN" altLang="en-US" sz="2000" dirty="0">
                <a:solidFill>
                  <a:srgbClr val="FFFFFF"/>
                </a:solidFill>
                <a:latin typeface="Times New Roman" panose="02020603050405020304" pitchFamily="18" charset="0"/>
                <a:ea typeface="黑体" panose="02010609060101010101" pitchFamily="49" charset="-122"/>
              </a:rPr>
              <a:t>是 </a:t>
            </a:r>
            <a:r>
              <a:rPr lang="en-US" altLang="zh-CN" sz="2000" dirty="0">
                <a:solidFill>
                  <a:srgbClr val="FFFFFF"/>
                </a:solidFill>
                <a:latin typeface="Times New Roman" panose="02020603050405020304" pitchFamily="18" charset="0"/>
                <a:ea typeface="黑体" panose="02010609060101010101" pitchFamily="49" charset="-122"/>
              </a:rPr>
              <a:t>t</a:t>
            </a:r>
            <a:r>
              <a:rPr lang="zh-CN" altLang="en-US" sz="2000" dirty="0">
                <a:solidFill>
                  <a:srgbClr val="FFFFFF"/>
                </a:solidFill>
                <a:latin typeface="Times New Roman" panose="02020603050405020304" pitchFamily="18" charset="0"/>
                <a:ea typeface="黑体" panose="02010609060101010101" pitchFamily="49" charset="-122"/>
              </a:rPr>
              <a:t>＝</a:t>
            </a:r>
            <a:r>
              <a:rPr lang="en-US" altLang="zh-CN" sz="2000" dirty="0">
                <a:solidFill>
                  <a:srgbClr val="FFFFFF"/>
                </a:solidFill>
                <a:latin typeface="Times New Roman" panose="02020603050405020304" pitchFamily="18" charset="0"/>
                <a:ea typeface="黑体" panose="02010609060101010101" pitchFamily="49" charset="-122"/>
              </a:rPr>
              <a:t>0 </a:t>
            </a:r>
            <a:r>
              <a:rPr lang="zh-CN" altLang="en-US" sz="2000" dirty="0">
                <a:solidFill>
                  <a:srgbClr val="FFFFFF"/>
                </a:solidFill>
                <a:latin typeface="Times New Roman" panose="02020603050405020304" pitchFamily="18" charset="0"/>
                <a:ea typeface="黑体" panose="02010609060101010101" pitchFamily="49" charset="-122"/>
              </a:rPr>
              <a:t>时</a:t>
            </a:r>
            <a:r>
              <a:rPr lang="en-US" altLang="zh-CN" sz="2000" dirty="0">
                <a:solidFill>
                  <a:srgbClr val="FFFFFF"/>
                </a:solidFill>
                <a:latin typeface="Times New Roman" panose="02020603050405020304" pitchFamily="18" charset="0"/>
                <a:ea typeface="黑体" panose="02010609060101010101" pitchFamily="49" charset="-122"/>
              </a:rPr>
              <a:t>DNA</a:t>
            </a:r>
            <a:r>
              <a:rPr lang="zh-CN" altLang="en-US" sz="2000" dirty="0">
                <a:solidFill>
                  <a:srgbClr val="FFFFFF"/>
                </a:solidFill>
                <a:latin typeface="Times New Roman" panose="02020603050405020304" pitchFamily="18" charset="0"/>
                <a:ea typeface="黑体" panose="02010609060101010101" pitchFamily="49" charset="-122"/>
              </a:rPr>
              <a:t>的初始浓度</a:t>
            </a:r>
          </a:p>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    这个公式表明反应中单链</a:t>
            </a:r>
            <a:r>
              <a:rPr lang="en-US" altLang="zh-CN" sz="2000" dirty="0">
                <a:solidFill>
                  <a:srgbClr val="FFFFFF"/>
                </a:solidFill>
                <a:latin typeface="Times New Roman" panose="02020603050405020304" pitchFamily="18" charset="0"/>
                <a:ea typeface="黑体" panose="02010609060101010101" pitchFamily="49" charset="-122"/>
              </a:rPr>
              <a:t>DNA</a:t>
            </a:r>
            <a:r>
              <a:rPr lang="zh-CN" altLang="en-US" sz="2000" dirty="0">
                <a:solidFill>
                  <a:srgbClr val="FFFFFF"/>
                </a:solidFill>
                <a:latin typeface="Times New Roman" panose="02020603050405020304" pitchFamily="18" charset="0"/>
                <a:ea typeface="黑体" panose="02010609060101010101" pitchFamily="49" charset="-122"/>
              </a:rPr>
              <a:t>所占百分数</a:t>
            </a:r>
            <a:r>
              <a:rPr lang="en-US" altLang="zh-CN" sz="2000" dirty="0">
                <a:solidFill>
                  <a:srgbClr val="FFFFFF"/>
                </a:solidFill>
                <a:latin typeface="Times New Roman" panose="02020603050405020304" pitchFamily="18" charset="0"/>
                <a:ea typeface="黑体" panose="02010609060101010101" pitchFamily="49" charset="-122"/>
              </a:rPr>
              <a:t>(C/C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a:t>
            </a:r>
            <a:r>
              <a:rPr lang="zh-CN" altLang="en-US" sz="2000" dirty="0">
                <a:solidFill>
                  <a:srgbClr val="FFFFFF"/>
                </a:solidFill>
                <a:latin typeface="Times New Roman" panose="02020603050405020304" pitchFamily="18" charset="0"/>
                <a:ea typeface="黑体" panose="02010609060101010101" pitchFamily="49" charset="-122"/>
              </a:rPr>
              <a:t>是</a:t>
            </a:r>
            <a:r>
              <a:rPr lang="en-US" altLang="zh-CN" sz="2000" dirty="0">
                <a:solidFill>
                  <a:srgbClr val="FFFFFF"/>
                </a:solidFill>
                <a:latin typeface="Times New Roman" panose="02020603050405020304" pitchFamily="18" charset="0"/>
                <a:ea typeface="黑体" panose="02010609060101010101" pitchFamily="49" charset="-122"/>
              </a:rPr>
              <a:t>DNA</a:t>
            </a:r>
            <a:r>
              <a:rPr lang="zh-CN" altLang="en-US" sz="2000" dirty="0">
                <a:solidFill>
                  <a:srgbClr val="FFFFFF"/>
                </a:solidFill>
                <a:latin typeface="Times New Roman" panose="02020603050405020304" pitchFamily="18" charset="0"/>
                <a:ea typeface="黑体" panose="02010609060101010101" pitchFamily="49" charset="-122"/>
              </a:rPr>
              <a:t>浓度</a:t>
            </a:r>
            <a:r>
              <a:rPr lang="en-US" altLang="zh-CN" sz="2000" dirty="0">
                <a:solidFill>
                  <a:srgbClr val="FFFFFF"/>
                </a:solidFill>
                <a:latin typeface="Times New Roman" panose="02020603050405020304" pitchFamily="18" charset="0"/>
                <a:ea typeface="黑体" panose="02010609060101010101" pitchFamily="49" charset="-122"/>
              </a:rPr>
              <a:t>(C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a:t>
            </a:r>
            <a:r>
              <a:rPr lang="zh-CN" altLang="en-US" sz="2000" dirty="0">
                <a:solidFill>
                  <a:srgbClr val="FFFFFF"/>
                </a:solidFill>
                <a:latin typeface="Times New Roman" panose="02020603050405020304" pitchFamily="18" charset="0"/>
                <a:ea typeface="黑体" panose="02010609060101010101" pitchFamily="49" charset="-122"/>
              </a:rPr>
              <a:t>同反应时间</a:t>
            </a:r>
            <a:r>
              <a:rPr lang="en-US" altLang="zh-CN" sz="2000" dirty="0">
                <a:solidFill>
                  <a:srgbClr val="FFFFFF"/>
                </a:solidFill>
                <a:latin typeface="Times New Roman" panose="02020603050405020304" pitchFamily="18" charset="0"/>
                <a:ea typeface="黑体" panose="02010609060101010101" pitchFamily="49" charset="-122"/>
              </a:rPr>
              <a:t>(t)</a:t>
            </a:r>
            <a:r>
              <a:rPr lang="zh-CN" altLang="en-US" sz="2000" dirty="0">
                <a:solidFill>
                  <a:srgbClr val="FFFFFF"/>
                </a:solidFill>
                <a:latin typeface="Times New Roman" panose="02020603050405020304" pitchFamily="18" charset="0"/>
                <a:ea typeface="黑体" panose="02010609060101010101" pitchFamily="49" charset="-122"/>
              </a:rPr>
              <a:t>乘积的函数，通常用</a:t>
            </a:r>
            <a:r>
              <a:rPr lang="en-US" altLang="zh-CN" sz="2000" dirty="0">
                <a:solidFill>
                  <a:srgbClr val="FFFFFF"/>
                </a:solidFill>
                <a:latin typeface="Times New Roman" panose="02020603050405020304" pitchFamily="18" charset="0"/>
                <a:ea typeface="黑体" panose="02010609060101010101" pitchFamily="49" charset="-122"/>
              </a:rPr>
              <a:t>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t</a:t>
            </a:r>
            <a:r>
              <a:rPr lang="zh-CN" altLang="en-US" sz="2000" dirty="0">
                <a:solidFill>
                  <a:srgbClr val="FFFFFF"/>
                </a:solidFill>
                <a:latin typeface="Times New Roman" panose="02020603050405020304" pitchFamily="18" charset="0"/>
                <a:ea typeface="黑体" panose="02010609060101010101" pitchFamily="49" charset="-122"/>
              </a:rPr>
              <a:t>来表示。</a:t>
            </a:r>
          </a:p>
          <a:p>
            <a:pPr marL="0" lvl="0" indent="0" eaLnBrk="1" hangingPunct="1">
              <a:spcBef>
                <a:spcPct val="50000"/>
              </a:spcBef>
              <a:buClrTx/>
              <a:buNone/>
            </a:pPr>
            <a:r>
              <a:rPr lang="zh-CN" altLang="en-US" sz="2400" dirty="0">
                <a:solidFill>
                  <a:srgbClr val="FFFFFF"/>
                </a:solidFill>
                <a:latin typeface="Times New Roman" panose="02020603050405020304" pitchFamily="18" charset="0"/>
                <a:ea typeface="黑体" panose="02010609060101010101" pitchFamily="49" charset="-122"/>
              </a:rPr>
              <a:t>    </a:t>
            </a:r>
            <a:r>
              <a:rPr lang="zh-CN" altLang="en-US" sz="2000" dirty="0">
                <a:solidFill>
                  <a:srgbClr val="FFFFFF"/>
                </a:solidFill>
                <a:latin typeface="Times New Roman" panose="02020603050405020304" pitchFamily="18" charset="0"/>
                <a:ea typeface="黑体" panose="02010609060101010101" pitchFamily="49" charset="-122"/>
              </a:rPr>
              <a:t>在一个特定的实验中，</a:t>
            </a:r>
            <a:r>
              <a:rPr lang="en-US" altLang="zh-CN" sz="2000" dirty="0">
                <a:solidFill>
                  <a:srgbClr val="FFFFFF"/>
                </a:solidFill>
                <a:latin typeface="Times New Roman" panose="02020603050405020304" pitchFamily="18" charset="0"/>
                <a:ea typeface="黑体" panose="02010609060101010101" pitchFamily="49" charset="-122"/>
              </a:rPr>
              <a:t>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zh-CN" altLang="en-US" sz="2000" dirty="0">
                <a:solidFill>
                  <a:srgbClr val="FFFFFF"/>
                </a:solidFill>
                <a:latin typeface="Times New Roman" panose="02020603050405020304" pitchFamily="18" charset="0"/>
                <a:ea typeface="黑体" panose="02010609060101010101" pitchFamily="49" charset="-122"/>
              </a:rPr>
              <a:t>是已知的，</a:t>
            </a:r>
            <a:r>
              <a:rPr lang="en-US" altLang="zh-CN" sz="2000" dirty="0">
                <a:solidFill>
                  <a:srgbClr val="FFFFFF"/>
                </a:solidFill>
                <a:latin typeface="Times New Roman" panose="02020603050405020304" pitchFamily="18" charset="0"/>
                <a:ea typeface="黑体" panose="02010609060101010101" pitchFamily="49" charset="-122"/>
              </a:rPr>
              <a:t>C</a:t>
            </a:r>
            <a:r>
              <a:rPr lang="zh-CN" altLang="en-US" sz="2000" dirty="0">
                <a:solidFill>
                  <a:srgbClr val="FFFFFF"/>
                </a:solidFill>
                <a:latin typeface="Times New Roman" panose="02020603050405020304" pitchFamily="18" charset="0"/>
                <a:ea typeface="黑体" panose="02010609060101010101" pitchFamily="49" charset="-122"/>
              </a:rPr>
              <a:t>是可以测定的，如</a:t>
            </a:r>
            <a:r>
              <a:rPr lang="en-US" altLang="zh-CN" sz="2000" dirty="0">
                <a:solidFill>
                  <a:srgbClr val="FFFFFF"/>
                </a:solidFill>
                <a:latin typeface="Times New Roman" panose="02020603050405020304" pitchFamily="18" charset="0"/>
                <a:ea typeface="黑体" panose="02010609060101010101" pitchFamily="49" charset="-122"/>
              </a:rPr>
              <a:t>C/C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zh-CN" altLang="en-US" sz="2000" dirty="0">
                <a:solidFill>
                  <a:srgbClr val="FFFFFF"/>
                </a:solidFill>
                <a:latin typeface="Times New Roman" panose="02020603050405020304" pitchFamily="18" charset="0"/>
                <a:ea typeface="黑体" panose="02010609060101010101" pitchFamily="49" charset="-122"/>
              </a:rPr>
              <a:t>对</a:t>
            </a:r>
          </a:p>
          <a:p>
            <a:pPr marL="0" lvl="0" indent="0" eaLnBrk="1" hangingPunct="1">
              <a:spcBef>
                <a:spcPct val="50000"/>
              </a:spcBef>
              <a:buClrTx/>
              <a:buNone/>
            </a:pPr>
            <a:r>
              <a:rPr lang="en-US" altLang="zh-CN" sz="2000" dirty="0">
                <a:solidFill>
                  <a:srgbClr val="FFFFFF"/>
                </a:solidFill>
                <a:latin typeface="Times New Roman" panose="02020603050405020304" pitchFamily="18" charset="0"/>
                <a:ea typeface="黑体" panose="02010609060101010101" pitchFamily="49" charset="-122"/>
              </a:rPr>
              <a:t>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t</a:t>
            </a:r>
            <a:r>
              <a:rPr lang="zh-CN" altLang="en-US" sz="2000" dirty="0">
                <a:solidFill>
                  <a:srgbClr val="FFFFFF"/>
                </a:solidFill>
                <a:latin typeface="Times New Roman" panose="02020603050405020304" pitchFamily="18" charset="0"/>
                <a:ea typeface="黑体" panose="02010609060101010101" pitchFamily="49" charset="-122"/>
              </a:rPr>
              <a:t>作图可以得到下图的曲线，称为</a:t>
            </a:r>
            <a:r>
              <a:rPr lang="en-US" altLang="zh-CN" sz="2000" dirty="0">
                <a:solidFill>
                  <a:srgbClr val="FFFFFF"/>
                </a:solidFill>
                <a:latin typeface="Times New Roman" panose="02020603050405020304" pitchFamily="18" charset="0"/>
                <a:ea typeface="黑体" panose="02010609060101010101" pitchFamily="49" charset="-122"/>
              </a:rPr>
              <a:t>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t</a:t>
            </a:r>
          </a:p>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曲线</a:t>
            </a:r>
            <a:r>
              <a:rPr lang="en-US" altLang="zh-CN" sz="2000" dirty="0">
                <a:solidFill>
                  <a:srgbClr val="FFFFFF"/>
                </a:solidFill>
                <a:latin typeface="Times New Roman" panose="02020603050405020304" pitchFamily="18" charset="0"/>
                <a:ea typeface="黑体" panose="02010609060101010101" pitchFamily="49" charset="-122"/>
              </a:rPr>
              <a:t>(</a:t>
            </a:r>
            <a:r>
              <a:rPr lang="zh-CN" altLang="en-US" sz="2000" dirty="0">
                <a:solidFill>
                  <a:srgbClr val="FFFFFF"/>
                </a:solidFill>
                <a:latin typeface="Times New Roman" panose="02020603050405020304" pitchFamily="18" charset="0"/>
                <a:ea typeface="黑体" panose="02010609060101010101" pitchFamily="49" charset="-122"/>
              </a:rPr>
              <a:t>见图</a:t>
            </a:r>
            <a:r>
              <a:rPr lang="en-US" altLang="zh-CN" sz="2000" dirty="0">
                <a:solidFill>
                  <a:srgbClr val="FFFFFF"/>
                </a:solidFill>
                <a:latin typeface="Times New Roman" panose="02020603050405020304" pitchFamily="18" charset="0"/>
                <a:ea typeface="黑体" panose="02010609060101010101" pitchFamily="49" charset="-122"/>
              </a:rPr>
              <a:t>5 - 4)</a:t>
            </a:r>
            <a:r>
              <a:rPr lang="zh-CN" altLang="en-US" sz="2000" dirty="0">
                <a:solidFill>
                  <a:srgbClr val="FFFFFF"/>
                </a:solidFill>
                <a:latin typeface="Times New Roman" panose="02020603050405020304" pitchFamily="18" charset="0"/>
                <a:ea typeface="黑体" panose="02010609060101010101" pitchFamily="49" charset="-122"/>
              </a:rPr>
              <a:t>。</a:t>
            </a:r>
          </a:p>
          <a:p>
            <a:pPr marL="0" lvl="0" indent="0" eaLnBrk="1" hangingPunct="1">
              <a:spcBef>
                <a:spcPct val="50000"/>
              </a:spcBef>
              <a:buClrTx/>
              <a:buNone/>
            </a:pPr>
            <a:r>
              <a:rPr lang="zh-CN" altLang="en-US" sz="2000" dirty="0">
                <a:solidFill>
                  <a:srgbClr val="FFFF00"/>
                </a:solidFill>
                <a:latin typeface="Times New Roman" panose="02020603050405020304" pitchFamily="18" charset="0"/>
                <a:ea typeface="黑体" panose="02010609060101010101" pitchFamily="49" charset="-122"/>
              </a:rPr>
              <a:t>    当</a:t>
            </a:r>
            <a:r>
              <a:rPr lang="en-US" altLang="zh-CN" sz="2000" dirty="0">
                <a:solidFill>
                  <a:srgbClr val="FFFF00"/>
                </a:solidFill>
                <a:latin typeface="Times New Roman" panose="02020603050405020304" pitchFamily="18" charset="0"/>
                <a:ea typeface="黑体" panose="02010609060101010101" pitchFamily="49" charset="-122"/>
              </a:rPr>
              <a:t>C/C</a:t>
            </a:r>
            <a:r>
              <a:rPr lang="en-US" altLang="zh-CN" sz="2000" baseline="-25000" dirty="0">
                <a:solidFill>
                  <a:srgbClr val="FFFF00"/>
                </a:solidFill>
                <a:latin typeface="Times New Roman" panose="02020603050405020304" pitchFamily="18" charset="0"/>
                <a:ea typeface="黑体" panose="02010609060101010101" pitchFamily="49" charset="-122"/>
              </a:rPr>
              <a:t>0</a:t>
            </a:r>
            <a:r>
              <a:rPr lang="en-US" altLang="zh-CN" sz="2000" dirty="0">
                <a:solidFill>
                  <a:srgbClr val="FFFF00"/>
                </a:solidFill>
                <a:latin typeface="Times New Roman" panose="02020603050405020304" pitchFamily="18" charset="0"/>
                <a:ea typeface="黑体" panose="02010609060101010101" pitchFamily="49" charset="-122"/>
              </a:rPr>
              <a:t>=0.5 </a:t>
            </a:r>
            <a:r>
              <a:rPr lang="zh-CN" altLang="en-US" sz="2000" dirty="0">
                <a:solidFill>
                  <a:srgbClr val="FFFF00"/>
                </a:solidFill>
                <a:latin typeface="Times New Roman" panose="02020603050405020304" pitchFamily="18" charset="0"/>
                <a:ea typeface="黑体" panose="02010609060101010101" pitchFamily="49" charset="-122"/>
              </a:rPr>
              <a:t>即复性反应完成一半时</a:t>
            </a:r>
            <a:endParaRPr lang="en-US" altLang="zh-CN" sz="2000" dirty="0">
              <a:solidFill>
                <a:srgbClr val="FFFF00"/>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r>
              <a:rPr lang="en-US" altLang="zh-CN" sz="2000" dirty="0">
                <a:solidFill>
                  <a:srgbClr val="FFFF00"/>
                </a:solidFill>
                <a:latin typeface="Times New Roman" panose="02020603050405020304" pitchFamily="18" charset="0"/>
                <a:ea typeface="黑体" panose="02010609060101010101" pitchFamily="49" charset="-122"/>
              </a:rPr>
              <a:t>(t</a:t>
            </a:r>
            <a:r>
              <a:rPr lang="en-US" altLang="zh-CN" sz="2000" baseline="-25000" dirty="0">
                <a:solidFill>
                  <a:srgbClr val="FFFF00"/>
                </a:solidFill>
                <a:latin typeface="Times New Roman" panose="02020603050405020304" pitchFamily="18" charset="0"/>
                <a:ea typeface="黑体" panose="02010609060101010101" pitchFamily="49" charset="-122"/>
              </a:rPr>
              <a:t>1/2</a:t>
            </a:r>
            <a:r>
              <a:rPr lang="en-US" altLang="zh-CN" sz="2000" dirty="0">
                <a:solidFill>
                  <a:srgbClr val="FFFF00"/>
                </a:solidFill>
                <a:latin typeface="Times New Roman" panose="02020603050405020304" pitchFamily="18" charset="0"/>
                <a:ea typeface="黑体" panose="02010609060101010101" pitchFamily="49" charset="-122"/>
              </a:rPr>
              <a:t>)</a:t>
            </a:r>
            <a:r>
              <a:rPr lang="zh-CN" altLang="en-US" sz="2000" dirty="0">
                <a:solidFill>
                  <a:srgbClr val="FFFF00"/>
                </a:solidFill>
                <a:latin typeface="Times New Roman" panose="02020603050405020304" pitchFamily="18" charset="0"/>
                <a:ea typeface="黑体" panose="02010609060101010101" pitchFamily="49" charset="-122"/>
              </a:rPr>
              <a:t>的</a:t>
            </a:r>
            <a:r>
              <a:rPr lang="en-US" altLang="zh-CN" sz="2000" dirty="0">
                <a:solidFill>
                  <a:srgbClr val="FFFF00"/>
                </a:solidFill>
                <a:latin typeface="Times New Roman" panose="02020603050405020304" pitchFamily="18" charset="0"/>
                <a:ea typeface="黑体" panose="02010609060101010101" pitchFamily="49" charset="-122"/>
              </a:rPr>
              <a:t>C</a:t>
            </a:r>
            <a:r>
              <a:rPr lang="en-US" altLang="zh-CN" sz="2000" baseline="-25000" dirty="0">
                <a:solidFill>
                  <a:srgbClr val="FFFF00"/>
                </a:solidFill>
                <a:latin typeface="Times New Roman" panose="02020603050405020304" pitchFamily="18" charset="0"/>
                <a:ea typeface="黑体" panose="02010609060101010101" pitchFamily="49" charset="-122"/>
              </a:rPr>
              <a:t>0</a:t>
            </a:r>
            <a:r>
              <a:rPr lang="en-US" altLang="zh-CN" sz="2000" dirty="0">
                <a:solidFill>
                  <a:srgbClr val="FFFF00"/>
                </a:solidFill>
                <a:latin typeface="Times New Roman" panose="02020603050405020304" pitchFamily="18" charset="0"/>
                <a:ea typeface="黑体" panose="02010609060101010101" pitchFamily="49" charset="-122"/>
              </a:rPr>
              <a:t>t </a:t>
            </a:r>
            <a:r>
              <a:rPr lang="zh-CN" altLang="en-US" sz="2000" dirty="0">
                <a:solidFill>
                  <a:srgbClr val="FFFF00"/>
                </a:solidFill>
                <a:latin typeface="Times New Roman" panose="02020603050405020304" pitchFamily="18" charset="0"/>
                <a:ea typeface="黑体" panose="02010609060101010101" pitchFamily="49" charset="-122"/>
              </a:rPr>
              <a:t>值定义为 </a:t>
            </a:r>
            <a:r>
              <a:rPr lang="en-US" altLang="zh-CN" sz="2000" dirty="0">
                <a:solidFill>
                  <a:srgbClr val="FFFF00"/>
                </a:solidFill>
                <a:latin typeface="Times New Roman" panose="02020603050405020304" pitchFamily="18" charset="0"/>
                <a:ea typeface="黑体" panose="02010609060101010101" pitchFamily="49" charset="-122"/>
              </a:rPr>
              <a:t>C</a:t>
            </a:r>
            <a:r>
              <a:rPr lang="en-US" altLang="zh-CN" sz="2000" baseline="-25000" dirty="0">
                <a:solidFill>
                  <a:srgbClr val="FFFF00"/>
                </a:solidFill>
                <a:latin typeface="Times New Roman" panose="02020603050405020304" pitchFamily="18" charset="0"/>
                <a:ea typeface="黑体" panose="02010609060101010101" pitchFamily="49" charset="-122"/>
              </a:rPr>
              <a:t>0</a:t>
            </a:r>
            <a:r>
              <a:rPr lang="en-US" altLang="zh-CN" sz="2000" dirty="0">
                <a:solidFill>
                  <a:srgbClr val="FFFF00"/>
                </a:solidFill>
                <a:latin typeface="Times New Roman" panose="02020603050405020304" pitchFamily="18" charset="0"/>
                <a:ea typeface="黑体" panose="02010609060101010101" pitchFamily="49" charset="-122"/>
              </a:rPr>
              <a:t>t</a:t>
            </a:r>
            <a:r>
              <a:rPr lang="en-US" altLang="zh-CN" sz="2000" baseline="-25000" dirty="0">
                <a:solidFill>
                  <a:srgbClr val="FFFF00"/>
                </a:solidFill>
                <a:latin typeface="Times New Roman" panose="02020603050405020304" pitchFamily="18" charset="0"/>
                <a:ea typeface="黑体" panose="02010609060101010101" pitchFamily="49" charset="-122"/>
              </a:rPr>
              <a:t>1/2</a:t>
            </a:r>
            <a:endParaRPr lang="en-US" altLang="zh-CN" sz="2000" dirty="0">
              <a:solidFill>
                <a:srgbClr val="FFFF00"/>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r>
              <a:rPr lang="en-US" altLang="zh-CN" sz="2400" dirty="0">
                <a:solidFill>
                  <a:srgbClr val="FFFFFF"/>
                </a:solidFill>
                <a:latin typeface="Times New Roman" panose="02020603050405020304" pitchFamily="18" charset="0"/>
                <a:ea typeface="黑体" panose="02010609060101010101" pitchFamily="49" charset="-122"/>
              </a:rPr>
              <a:t>    </a:t>
            </a:r>
          </a:p>
          <a:p>
            <a:pPr marL="0" lvl="0" indent="0" eaLnBrk="1" hangingPunct="1">
              <a:spcBef>
                <a:spcPct val="50000"/>
              </a:spcBef>
              <a:buClrTx/>
              <a:buNone/>
            </a:pPr>
            <a:r>
              <a:rPr lang="en-US" altLang="zh-CN" sz="2400" b="1" dirty="0">
                <a:solidFill>
                  <a:srgbClr val="FFFFFF"/>
                </a:solidFill>
                <a:latin typeface="宋体" panose="02010600030101010101" pitchFamily="2" charset="-122"/>
                <a:ea typeface="黑体" panose="02010609060101010101" pitchFamily="49" charset="-122"/>
              </a:rPr>
              <a:t>   </a:t>
            </a:r>
          </a:p>
          <a:p>
            <a:pPr marL="0" lvl="0" indent="0" eaLnBrk="1" hangingPunct="1">
              <a:spcBef>
                <a:spcPct val="50000"/>
              </a:spcBef>
              <a:buClrTx/>
              <a:buNone/>
            </a:pPr>
            <a:endParaRPr lang="en-US" altLang="zh-CN" sz="2400" dirty="0">
              <a:latin typeface="Times New Roman" panose="02020603050405020304" pitchFamily="18" charset="0"/>
              <a:ea typeface="黑体" panose="02010609060101010101" pitchFamily="49" charset="-122"/>
            </a:endParaRPr>
          </a:p>
        </p:txBody>
      </p:sp>
      <p:pic>
        <p:nvPicPr>
          <p:cNvPr id="12291" name="Picture 3" descr="X-7-1"/>
          <p:cNvPicPr>
            <a:picLocks noChangeAspect="1"/>
          </p:cNvPicPr>
          <p:nvPr/>
        </p:nvPicPr>
        <p:blipFill>
          <a:blip r:embed="rId2"/>
          <a:stretch>
            <a:fillRect/>
          </a:stretch>
        </p:blipFill>
        <p:spPr>
          <a:xfrm>
            <a:off x="4811713" y="3581400"/>
            <a:ext cx="4038600" cy="3124200"/>
          </a:xfrm>
          <a:prstGeom prst="rect">
            <a:avLst/>
          </a:prstGeom>
          <a:noFill/>
          <a:ln w="9525">
            <a:noFill/>
          </a:ln>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p:cNvSpPr>
          <p:nvPr>
            <p:ph type="title"/>
          </p:nvPr>
        </p:nvSpPr>
        <p:spPr>
          <a:ln/>
        </p:spPr>
        <p:txBody>
          <a:bodyPr vert="horz" wrap="square" lIns="91440" tIns="45720" rIns="91440" bIns="45720" anchor="ctr" anchorCtr="0"/>
          <a:lstStyle/>
          <a:p>
            <a:endParaRPr lang="zh-CN" altLang="zh-CN" dirty="0"/>
          </a:p>
        </p:txBody>
      </p:sp>
      <p:pic>
        <p:nvPicPr>
          <p:cNvPr id="13315" name="Picture 4"/>
          <p:cNvPicPr>
            <a:picLocks noChangeAspect="1"/>
          </p:cNvPicPr>
          <p:nvPr/>
        </p:nvPicPr>
        <p:blipFill>
          <a:blip r:embed="rId3"/>
          <a:stretch>
            <a:fillRect/>
          </a:stretch>
        </p:blipFill>
        <p:spPr>
          <a:xfrm>
            <a:off x="1828800" y="609600"/>
            <a:ext cx="5568950" cy="3589338"/>
          </a:xfrm>
          <a:prstGeom prst="rect">
            <a:avLst/>
          </a:prstGeom>
          <a:noFill/>
          <a:ln w="9525">
            <a:noFill/>
          </a:ln>
        </p:spPr>
      </p:pic>
      <p:sp>
        <p:nvSpPr>
          <p:cNvPr id="13316" name="Rectangle 7"/>
          <p:cNvSpPr/>
          <p:nvPr/>
        </p:nvSpPr>
        <p:spPr>
          <a:xfrm>
            <a:off x="0" y="318135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eaLnBrk="1" hangingPunct="1">
              <a:spcBef>
                <a:spcPct val="0"/>
              </a:spcBef>
              <a:buClrTx/>
              <a:buNone/>
            </a:pPr>
            <a:endParaRPr lang="zh-CN" altLang="zh-CN" sz="2000" dirty="0">
              <a:solidFill>
                <a:srgbClr val="FFFF00"/>
              </a:solidFill>
            </a:endParaRPr>
          </a:p>
        </p:txBody>
      </p:sp>
      <p:sp>
        <p:nvSpPr>
          <p:cNvPr id="13317" name="Rectangle 9"/>
          <p:cNvSpPr/>
          <p:nvPr/>
        </p:nvSpPr>
        <p:spPr>
          <a:xfrm>
            <a:off x="0" y="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graphicFrame>
        <p:nvGraphicFramePr>
          <p:cNvPr id="13318" name="Object 8"/>
          <p:cNvGraphicFramePr>
            <a:graphicFrameLocks noChangeAspect="1"/>
          </p:cNvGraphicFramePr>
          <p:nvPr/>
        </p:nvGraphicFramePr>
        <p:xfrm>
          <a:off x="0" y="0"/>
          <a:ext cx="3762375" cy="495300"/>
        </p:xfrm>
        <a:graphic>
          <a:graphicData uri="http://schemas.openxmlformats.org/presentationml/2006/ole">
            <mc:AlternateContent xmlns:mc="http://schemas.openxmlformats.org/markup-compatibility/2006">
              <mc:Choice xmlns:v="urn:schemas-microsoft-com:vml" Requires="v">
                <p:oleObj spid="_x0000_s6179" r:id="rId4" imgW="3187700" imgH="419100" progId="Equation.3">
                  <p:embed/>
                </p:oleObj>
              </mc:Choice>
              <mc:Fallback>
                <p:oleObj r:id="rId4" imgW="3187700" imgH="419100" progId="Equation.3">
                  <p:embed/>
                  <p:pic>
                    <p:nvPicPr>
                      <p:cNvPr id="0" name="图片 3076"/>
                      <p:cNvPicPr/>
                      <p:nvPr/>
                    </p:nvPicPr>
                    <p:blipFill>
                      <a:blip r:embed="rId5"/>
                      <a:stretch>
                        <a:fillRect/>
                      </a:stretch>
                    </p:blipFill>
                    <p:spPr>
                      <a:xfrm>
                        <a:off x="0" y="0"/>
                        <a:ext cx="3762375" cy="495300"/>
                      </a:xfrm>
                      <a:prstGeom prst="rect">
                        <a:avLst/>
                      </a:prstGeom>
                      <a:noFill/>
                      <a:ln w="38100">
                        <a:noFill/>
                        <a:miter/>
                      </a:ln>
                    </p:spPr>
                  </p:pic>
                </p:oleObj>
              </mc:Fallback>
            </mc:AlternateContent>
          </a:graphicData>
        </a:graphic>
      </p:graphicFrame>
      <p:sp>
        <p:nvSpPr>
          <p:cNvPr id="13319" name="Rectangle 11"/>
          <p:cNvSpPr/>
          <p:nvPr/>
        </p:nvSpPr>
        <p:spPr>
          <a:xfrm>
            <a:off x="0" y="3181350"/>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graphicFrame>
        <p:nvGraphicFramePr>
          <p:cNvPr id="13320" name="Object 10"/>
          <p:cNvGraphicFramePr>
            <a:graphicFrameLocks noChangeAspect="1"/>
          </p:cNvGraphicFramePr>
          <p:nvPr/>
        </p:nvGraphicFramePr>
        <p:xfrm>
          <a:off x="1066800" y="4495800"/>
          <a:ext cx="7239000" cy="952500"/>
        </p:xfrm>
        <a:graphic>
          <a:graphicData uri="http://schemas.openxmlformats.org/presentationml/2006/ole">
            <mc:AlternateContent xmlns:mc="http://schemas.openxmlformats.org/markup-compatibility/2006">
              <mc:Choice xmlns:v="urn:schemas-microsoft-com:vml" Requires="v">
                <p:oleObj spid="_x0000_s6180" r:id="rId6" imgW="3187700" imgH="419100" progId="Equation.3">
                  <p:embed/>
                </p:oleObj>
              </mc:Choice>
              <mc:Fallback>
                <p:oleObj r:id="rId6" imgW="3187700" imgH="419100" progId="Equation.3">
                  <p:embed/>
                  <p:pic>
                    <p:nvPicPr>
                      <p:cNvPr id="0" name="图片 3077"/>
                      <p:cNvPicPr/>
                      <p:nvPr/>
                    </p:nvPicPr>
                    <p:blipFill>
                      <a:blip r:embed="rId7"/>
                      <a:stretch>
                        <a:fillRect/>
                      </a:stretch>
                    </p:blipFill>
                    <p:spPr>
                      <a:xfrm>
                        <a:off x="1066800" y="4495800"/>
                        <a:ext cx="7239000" cy="952500"/>
                      </a:xfrm>
                      <a:prstGeom prst="rect">
                        <a:avLst/>
                      </a:prstGeom>
                      <a:solidFill>
                        <a:srgbClr val="FFFF00"/>
                      </a:solidFill>
                      <a:ln w="38100">
                        <a:noFill/>
                        <a:miter/>
                      </a:ln>
                    </p:spPr>
                  </p:pic>
                </p:oleObj>
              </mc:Fallback>
            </mc:AlternateContent>
          </a:graphicData>
        </a:graphic>
      </p:graphicFrame>
      <p:sp>
        <p:nvSpPr>
          <p:cNvPr id="13321" name="Rectangle 12"/>
          <p:cNvSpPr>
            <a:spLocks noGrp="1"/>
          </p:cNvSpPr>
          <p:nvPr>
            <p:ph idx="1"/>
          </p:nvPr>
        </p:nvSpPr>
        <p:spPr>
          <a:ln/>
        </p:spPr>
        <p:txBody>
          <a:bodyPr vert="horz" wrap="square" lIns="91440" tIns="45720" rIns="91440" bIns="45720" anchor="t" anchorCtr="0"/>
          <a:lstStyle/>
          <a:p>
            <a:endParaRPr lang="zh-CN" altLang="zh-CN" dirty="0"/>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ext Box 2"/>
          <p:cNvSpPr txBox="1"/>
          <p:nvPr/>
        </p:nvSpPr>
        <p:spPr>
          <a:xfrm>
            <a:off x="0" y="466725"/>
            <a:ext cx="9144000" cy="59340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135000"/>
              </a:lnSpc>
              <a:spcBef>
                <a:spcPct val="50000"/>
              </a:spcBef>
              <a:buClrTx/>
              <a:buNone/>
            </a:pPr>
            <a:r>
              <a:rPr lang="en-US" altLang="zh-CN" sz="2400" b="1" dirty="0">
                <a:solidFill>
                  <a:srgbClr val="FFFFFF"/>
                </a:solidFill>
                <a:latin typeface="Times New Roman" panose="02020603050405020304" pitchFamily="18" charset="0"/>
              </a:rPr>
              <a:t>          </a:t>
            </a:r>
            <a:r>
              <a:rPr lang="zh-CN" altLang="en-US" sz="2400" dirty="0">
                <a:solidFill>
                  <a:srgbClr val="FFFFFF"/>
                </a:solidFill>
                <a:latin typeface="Times New Roman" panose="02020603050405020304" pitchFamily="18" charset="0"/>
                <a:ea typeface="黑体" panose="02010609060101010101" pitchFamily="49" charset="-122"/>
              </a:rPr>
              <a:t>当条件一定时：</a:t>
            </a:r>
          </a:p>
          <a:p>
            <a:pPr marL="0" lvl="0" indent="0" eaLnBrk="1" hangingPunct="1">
              <a:lnSpc>
                <a:spcPct val="120000"/>
              </a:lnSpc>
              <a:spcBef>
                <a:spcPct val="35000"/>
              </a:spcBef>
              <a:buClrTx/>
              <a:buNone/>
            </a:pPr>
            <a:r>
              <a:rPr lang="zh-CN" altLang="en-US" sz="2400" dirty="0">
                <a:solidFill>
                  <a:srgbClr val="FFFFFF"/>
                </a:solidFill>
                <a:latin typeface="Times New Roman" panose="02020603050405020304" pitchFamily="18" charset="0"/>
                <a:ea typeface="黑体" panose="02010609060101010101" pitchFamily="49" charset="-122"/>
              </a:rPr>
              <a:t>          </a:t>
            </a:r>
            <a:r>
              <a:rPr lang="en-US" altLang="zh-CN" sz="2400" dirty="0">
                <a:solidFill>
                  <a:srgbClr val="FFFFFF"/>
                </a:solidFill>
                <a:latin typeface="Times New Roman" panose="02020603050405020304" pitchFamily="18" charset="0"/>
                <a:ea typeface="黑体" panose="02010609060101010101" pitchFamily="49" charset="-122"/>
              </a:rPr>
              <a:t>C</a:t>
            </a:r>
            <a:r>
              <a:rPr lang="en-US" altLang="zh-CN" sz="2400" baseline="-25000" dirty="0">
                <a:solidFill>
                  <a:srgbClr val="FFFFFF"/>
                </a:solidFill>
                <a:latin typeface="Times New Roman" panose="02020603050405020304" pitchFamily="18" charset="0"/>
                <a:ea typeface="黑体" panose="02010609060101010101" pitchFamily="49" charset="-122"/>
              </a:rPr>
              <a:t>0</a:t>
            </a:r>
            <a:r>
              <a:rPr lang="en-US" altLang="zh-CN" sz="2400" dirty="0">
                <a:solidFill>
                  <a:srgbClr val="FFFFFF"/>
                </a:solidFill>
                <a:latin typeface="Times New Roman" panose="02020603050405020304" pitchFamily="18" charset="0"/>
                <a:ea typeface="黑体" panose="02010609060101010101" pitchFamily="49" charset="-122"/>
              </a:rPr>
              <a:t>t </a:t>
            </a:r>
            <a:r>
              <a:rPr lang="en-US" altLang="zh-CN" sz="2400" baseline="-25000" dirty="0">
                <a:solidFill>
                  <a:srgbClr val="FFFFFF"/>
                </a:solidFill>
                <a:latin typeface="Times New Roman" panose="02020603050405020304" pitchFamily="18" charset="0"/>
                <a:ea typeface="黑体" panose="02010609060101010101" pitchFamily="49" charset="-122"/>
              </a:rPr>
              <a:t>½</a:t>
            </a:r>
            <a:r>
              <a:rPr lang="zh-CN" altLang="en-US" sz="2400" dirty="0">
                <a:solidFill>
                  <a:srgbClr val="FFFFFF"/>
                </a:solidFill>
                <a:latin typeface="Times New Roman" panose="02020603050405020304" pitchFamily="18" charset="0"/>
                <a:ea typeface="黑体" panose="02010609060101010101" pitchFamily="49" charset="-122"/>
              </a:rPr>
              <a:t>的大小与</a:t>
            </a:r>
            <a:r>
              <a:rPr lang="en-US" altLang="zh-CN" sz="2400" dirty="0">
                <a:solidFill>
                  <a:srgbClr val="FFFFFF"/>
                </a:solidFill>
                <a:latin typeface="Times New Roman" panose="02020603050405020304" pitchFamily="18" charset="0"/>
                <a:ea typeface="黑体" panose="02010609060101010101" pitchFamily="49" charset="-122"/>
              </a:rPr>
              <a:t>DNA</a:t>
            </a:r>
            <a:r>
              <a:rPr lang="zh-CN" altLang="en-US" sz="2400" dirty="0">
                <a:solidFill>
                  <a:srgbClr val="FFFFFF"/>
                </a:solidFill>
                <a:latin typeface="Times New Roman" panose="02020603050405020304" pitchFamily="18" charset="0"/>
                <a:ea typeface="黑体" panose="02010609060101010101" pitchFamily="49" charset="-122"/>
              </a:rPr>
              <a:t>的分子量及复杂性有关</a:t>
            </a:r>
          </a:p>
          <a:p>
            <a:pPr marL="0" lvl="0" indent="0" eaLnBrk="1" hangingPunct="1">
              <a:lnSpc>
                <a:spcPct val="120000"/>
              </a:lnSpc>
              <a:spcBef>
                <a:spcPct val="35000"/>
              </a:spcBef>
              <a:buClrTx/>
              <a:buNone/>
            </a:pPr>
            <a:r>
              <a:rPr lang="zh-CN" altLang="en-US" sz="2400" dirty="0">
                <a:solidFill>
                  <a:srgbClr val="FFFFFF"/>
                </a:solidFill>
                <a:latin typeface="Times New Roman" panose="02020603050405020304" pitchFamily="18" charset="0"/>
                <a:ea typeface="黑体" panose="02010609060101010101" pitchFamily="49" charset="-122"/>
              </a:rPr>
              <a:t>（</a:t>
            </a:r>
            <a:r>
              <a:rPr lang="en-US" altLang="zh-CN" sz="2400" dirty="0">
                <a:solidFill>
                  <a:srgbClr val="FFFFFF"/>
                </a:solidFill>
                <a:latin typeface="Times New Roman" panose="02020603050405020304" pitchFamily="18" charset="0"/>
                <a:ea typeface="黑体" panose="02010609060101010101" pitchFamily="49" charset="-122"/>
              </a:rPr>
              <a:t>1</a:t>
            </a:r>
            <a:r>
              <a:rPr lang="zh-CN" altLang="en-US" sz="2400" dirty="0">
                <a:solidFill>
                  <a:srgbClr val="FFFFFF"/>
                </a:solidFill>
                <a:latin typeface="Times New Roman" panose="02020603050405020304" pitchFamily="18" charset="0"/>
                <a:ea typeface="黑体" panose="02010609060101010101" pitchFamily="49" charset="-122"/>
              </a:rPr>
              <a:t>）</a:t>
            </a:r>
            <a:r>
              <a:rPr lang="en-US" altLang="zh-CN" sz="2400" dirty="0">
                <a:solidFill>
                  <a:srgbClr val="FFFF00"/>
                </a:solidFill>
                <a:latin typeface="Times New Roman" panose="02020603050405020304" pitchFamily="18" charset="0"/>
                <a:ea typeface="黑体" panose="02010609060101010101" pitchFamily="49" charset="-122"/>
              </a:rPr>
              <a:t>C</a:t>
            </a:r>
            <a:r>
              <a:rPr lang="en-US" altLang="zh-CN" sz="2400" baseline="-25000" dirty="0">
                <a:solidFill>
                  <a:srgbClr val="FFFF00"/>
                </a:solidFill>
                <a:latin typeface="Times New Roman" panose="02020603050405020304" pitchFamily="18" charset="0"/>
                <a:ea typeface="黑体" panose="02010609060101010101" pitchFamily="49" charset="-122"/>
              </a:rPr>
              <a:t>0</a:t>
            </a:r>
            <a:r>
              <a:rPr lang="en-US" altLang="zh-CN" sz="2400" dirty="0">
                <a:solidFill>
                  <a:srgbClr val="FFFF00"/>
                </a:solidFill>
                <a:latin typeface="Times New Roman" panose="02020603050405020304" pitchFamily="18" charset="0"/>
                <a:ea typeface="黑体" panose="02010609060101010101" pitchFamily="49" charset="-122"/>
              </a:rPr>
              <a:t>t </a:t>
            </a:r>
            <a:r>
              <a:rPr lang="en-US" altLang="zh-CN" sz="2400" baseline="-25000" dirty="0">
                <a:solidFill>
                  <a:srgbClr val="FFFF00"/>
                </a:solidFill>
                <a:latin typeface="Times New Roman" panose="02020603050405020304" pitchFamily="18" charset="0"/>
                <a:ea typeface="黑体" panose="02010609060101010101" pitchFamily="49" charset="-122"/>
              </a:rPr>
              <a:t>½</a:t>
            </a:r>
            <a:r>
              <a:rPr lang="zh-CN" altLang="en-US" sz="2400" dirty="0">
                <a:solidFill>
                  <a:srgbClr val="FFFF00"/>
                </a:solidFill>
                <a:latin typeface="Times New Roman" panose="02020603050405020304" pitchFamily="18" charset="0"/>
                <a:ea typeface="黑体" panose="02010609060101010101" pitchFamily="49" charset="-122"/>
              </a:rPr>
              <a:t>越大，表示复性速度越慢，</a:t>
            </a:r>
            <a:r>
              <a:rPr lang="en-US" altLang="zh-CN" sz="2400" dirty="0">
                <a:solidFill>
                  <a:srgbClr val="FFFF00"/>
                </a:solidFill>
                <a:latin typeface="Times New Roman" panose="02020603050405020304" pitchFamily="18" charset="0"/>
                <a:ea typeface="黑体" panose="02010609060101010101" pitchFamily="49" charset="-122"/>
              </a:rPr>
              <a:t>DNA</a:t>
            </a:r>
            <a:r>
              <a:rPr lang="zh-CN" altLang="en-US" sz="2400" dirty="0">
                <a:solidFill>
                  <a:srgbClr val="FFFF00"/>
                </a:solidFill>
                <a:latin typeface="Times New Roman" panose="02020603050405020304" pitchFamily="18" charset="0"/>
                <a:ea typeface="黑体" panose="02010609060101010101" pitchFamily="49" charset="-122"/>
              </a:rPr>
              <a:t>的分子量越大</a:t>
            </a:r>
            <a:endParaRPr lang="zh-CN" altLang="en-US" sz="2400" dirty="0">
              <a:solidFill>
                <a:srgbClr val="FFFFFF"/>
              </a:solidFill>
              <a:latin typeface="Times New Roman" panose="02020603050405020304" pitchFamily="18" charset="0"/>
              <a:ea typeface="黑体" panose="02010609060101010101" pitchFamily="49" charset="-122"/>
            </a:endParaRPr>
          </a:p>
          <a:p>
            <a:pPr marL="0" lvl="0" indent="0" eaLnBrk="1" hangingPunct="1">
              <a:lnSpc>
                <a:spcPct val="120000"/>
              </a:lnSpc>
              <a:spcBef>
                <a:spcPct val="35000"/>
              </a:spcBef>
              <a:buClrTx/>
              <a:buNone/>
            </a:pPr>
            <a:r>
              <a:rPr lang="zh-CN" altLang="en-US" sz="2400" dirty="0">
                <a:solidFill>
                  <a:srgbClr val="FFFFFF"/>
                </a:solidFill>
                <a:latin typeface="Times New Roman" panose="02020603050405020304" pitchFamily="18" charset="0"/>
                <a:ea typeface="黑体" panose="02010609060101010101" pitchFamily="49" charset="-122"/>
              </a:rPr>
              <a:t>         </a:t>
            </a:r>
            <a:r>
              <a:rPr lang="en-US" altLang="zh-CN" sz="2400" dirty="0">
                <a:solidFill>
                  <a:srgbClr val="FFFF00"/>
                </a:solidFill>
                <a:latin typeface="Times New Roman" panose="02020603050405020304" pitchFamily="18" charset="0"/>
                <a:ea typeface="黑体" panose="02010609060101010101" pitchFamily="49" charset="-122"/>
              </a:rPr>
              <a:t>DNA</a:t>
            </a:r>
            <a:r>
              <a:rPr lang="zh-CN" altLang="en-US" sz="2400" dirty="0">
                <a:solidFill>
                  <a:srgbClr val="FFFF00"/>
                </a:solidFill>
                <a:latin typeface="Times New Roman" panose="02020603050405020304" pitchFamily="18" charset="0"/>
                <a:ea typeface="黑体" panose="02010609060101010101" pitchFamily="49" charset="-122"/>
              </a:rPr>
              <a:t>总量一定时，基因组越复杂，任何特定顺序的拷贝数就越少</a:t>
            </a:r>
            <a:r>
              <a:rPr lang="zh-CN" altLang="en-US" sz="2400" dirty="0">
                <a:solidFill>
                  <a:srgbClr val="FFFFFF"/>
                </a:solidFill>
                <a:latin typeface="Times New Roman" panose="02020603050405020304" pitchFamily="18" charset="0"/>
                <a:ea typeface="黑体" panose="02010609060101010101" pitchFamily="49" charset="-122"/>
              </a:rPr>
              <a:t>。</a:t>
            </a:r>
          </a:p>
          <a:p>
            <a:pPr marL="0" lvl="0" indent="0" eaLnBrk="1" hangingPunct="1">
              <a:lnSpc>
                <a:spcPct val="120000"/>
              </a:lnSpc>
              <a:spcBef>
                <a:spcPct val="35000"/>
              </a:spcBef>
              <a:buClrTx/>
              <a:buNone/>
            </a:pPr>
            <a:r>
              <a:rPr lang="zh-CN" altLang="en-US" sz="2400" dirty="0">
                <a:solidFill>
                  <a:srgbClr val="FFFFFF"/>
                </a:solidFill>
                <a:latin typeface="Times New Roman" panose="02020603050405020304" pitchFamily="18" charset="0"/>
                <a:ea typeface="黑体" panose="02010609060101010101" pitchFamily="49" charset="-122"/>
              </a:rPr>
              <a:t>       例如，</a:t>
            </a:r>
            <a:r>
              <a:rPr lang="en-US" altLang="zh-CN" sz="2400" dirty="0">
                <a:solidFill>
                  <a:srgbClr val="FFFFFF"/>
                </a:solidFill>
                <a:latin typeface="Times New Roman" panose="02020603050405020304" pitchFamily="18" charset="0"/>
                <a:ea typeface="黑体" panose="02010609060101010101" pitchFamily="49" charset="-122"/>
              </a:rPr>
              <a:t>DNA</a:t>
            </a:r>
            <a:r>
              <a:rPr lang="zh-CN" altLang="en-US" sz="2400" dirty="0">
                <a:solidFill>
                  <a:srgbClr val="FFFFFF"/>
                </a:solidFill>
                <a:latin typeface="Times New Roman" panose="02020603050405020304" pitchFamily="18" charset="0"/>
                <a:ea typeface="黑体" panose="02010609060101010101" pitchFamily="49" charset="-122"/>
              </a:rPr>
              <a:t>起始总量为</a:t>
            </a:r>
            <a:r>
              <a:rPr lang="en-US" altLang="zh-CN" sz="2400" dirty="0">
                <a:solidFill>
                  <a:srgbClr val="FFFF00"/>
                </a:solidFill>
                <a:latin typeface="Times New Roman" panose="02020603050405020304" pitchFamily="18" charset="0"/>
                <a:ea typeface="黑体" panose="02010609060101010101" pitchFamily="49" charset="-122"/>
              </a:rPr>
              <a:t>12pg</a:t>
            </a:r>
            <a:r>
              <a:rPr lang="zh-CN" altLang="en-US" sz="2400" dirty="0">
                <a:solidFill>
                  <a:srgbClr val="FFFFFF"/>
                </a:solidFill>
                <a:latin typeface="Times New Roman" panose="02020603050405020304" pitchFamily="18" charset="0"/>
                <a:ea typeface="黑体" panose="02010609060101010101" pitchFamily="49" charset="-122"/>
              </a:rPr>
              <a:t>，一种细菌基因组大小为</a:t>
            </a:r>
            <a:r>
              <a:rPr lang="en-US" altLang="zh-CN" sz="2400" dirty="0">
                <a:solidFill>
                  <a:srgbClr val="FFFF00"/>
                </a:solidFill>
                <a:latin typeface="Times New Roman" panose="02020603050405020304" pitchFamily="18" charset="0"/>
                <a:ea typeface="黑体" panose="02010609060101010101" pitchFamily="49" charset="-122"/>
              </a:rPr>
              <a:t>0.004pg</a:t>
            </a:r>
            <a:r>
              <a:rPr lang="en-US" altLang="zh-CN" sz="2400" dirty="0">
                <a:solidFill>
                  <a:srgbClr val="FFFFFF"/>
                </a:solidFill>
                <a:latin typeface="Times New Roman" panose="02020603050405020304" pitchFamily="18" charset="0"/>
                <a:ea typeface="黑体" panose="02010609060101010101" pitchFamily="49" charset="-122"/>
              </a:rPr>
              <a:t>,</a:t>
            </a:r>
            <a:r>
              <a:rPr lang="zh-CN" altLang="en-US" sz="2400" dirty="0">
                <a:solidFill>
                  <a:srgbClr val="FFFFFF"/>
                </a:solidFill>
                <a:latin typeface="Times New Roman" panose="02020603050405020304" pitchFamily="18" charset="0"/>
                <a:ea typeface="黑体" panose="02010609060101010101" pitchFamily="49" charset="-122"/>
              </a:rPr>
              <a:t>则它的各种顺序有：</a:t>
            </a:r>
            <a:r>
              <a:rPr lang="en-US" altLang="zh-CN" sz="2400" dirty="0">
                <a:solidFill>
                  <a:srgbClr val="FFFF00"/>
                </a:solidFill>
                <a:latin typeface="Times New Roman" panose="02020603050405020304" pitchFamily="18" charset="0"/>
                <a:ea typeface="黑体" panose="02010609060101010101" pitchFamily="49" charset="-122"/>
              </a:rPr>
              <a:t>12/0.004=3000</a:t>
            </a:r>
            <a:r>
              <a:rPr lang="zh-CN" altLang="en-US" sz="2400" dirty="0">
                <a:solidFill>
                  <a:srgbClr val="FFFF00"/>
                </a:solidFill>
                <a:latin typeface="Times New Roman" panose="02020603050405020304" pitchFamily="18" charset="0"/>
                <a:ea typeface="黑体" panose="02010609060101010101" pitchFamily="49" charset="-122"/>
              </a:rPr>
              <a:t>拷贝</a:t>
            </a:r>
            <a:r>
              <a:rPr lang="zh-CN" altLang="en-US" sz="2400" dirty="0">
                <a:solidFill>
                  <a:srgbClr val="FFFFFF"/>
                </a:solidFill>
                <a:latin typeface="Times New Roman" panose="02020603050405020304" pitchFamily="18" charset="0"/>
                <a:ea typeface="黑体" panose="02010609060101010101" pitchFamily="49" charset="-122"/>
              </a:rPr>
              <a:t>。另一种真核生物基因组大小</a:t>
            </a:r>
            <a:r>
              <a:rPr lang="en-US" altLang="zh-CN" sz="2400" dirty="0">
                <a:solidFill>
                  <a:srgbClr val="FFFF00"/>
                </a:solidFill>
                <a:latin typeface="Times New Roman" panose="02020603050405020304" pitchFamily="18" charset="0"/>
                <a:ea typeface="黑体" panose="02010609060101010101" pitchFamily="49" charset="-122"/>
              </a:rPr>
              <a:t>3pg</a:t>
            </a:r>
            <a:r>
              <a:rPr lang="en-US" altLang="zh-CN" sz="2400" dirty="0">
                <a:solidFill>
                  <a:srgbClr val="FFFFFF"/>
                </a:solidFill>
                <a:latin typeface="Times New Roman" panose="02020603050405020304" pitchFamily="18" charset="0"/>
                <a:ea typeface="黑体" panose="02010609060101010101" pitchFamily="49" charset="-122"/>
              </a:rPr>
              <a:t>, </a:t>
            </a:r>
            <a:r>
              <a:rPr lang="en-US" altLang="zh-CN" sz="2400" dirty="0">
                <a:solidFill>
                  <a:srgbClr val="FFFF00"/>
                </a:solidFill>
                <a:latin typeface="Times New Roman" panose="02020603050405020304" pitchFamily="18" charset="0"/>
                <a:ea typeface="黑体" panose="02010609060101010101" pitchFamily="49" charset="-122"/>
              </a:rPr>
              <a:t>12/3</a:t>
            </a:r>
            <a:r>
              <a:rPr lang="zh-CN" altLang="en-US" sz="2400" dirty="0">
                <a:solidFill>
                  <a:srgbClr val="FFFF00"/>
                </a:solidFill>
                <a:latin typeface="Times New Roman" panose="02020603050405020304" pitchFamily="18" charset="0"/>
                <a:ea typeface="黑体" panose="02010609060101010101" pitchFamily="49" charset="-122"/>
              </a:rPr>
              <a:t>＝</a:t>
            </a:r>
            <a:r>
              <a:rPr lang="en-US" altLang="zh-CN" sz="2400" dirty="0">
                <a:solidFill>
                  <a:srgbClr val="FFFF00"/>
                </a:solidFill>
                <a:latin typeface="Times New Roman" panose="02020603050405020304" pitchFamily="18" charset="0"/>
                <a:ea typeface="黑体" panose="02010609060101010101" pitchFamily="49" charset="-122"/>
              </a:rPr>
              <a:t>4</a:t>
            </a:r>
            <a:r>
              <a:rPr lang="zh-CN" altLang="en-US" sz="2400" dirty="0">
                <a:solidFill>
                  <a:srgbClr val="FFFF00"/>
                </a:solidFill>
                <a:latin typeface="Times New Roman" panose="02020603050405020304" pitchFamily="18" charset="0"/>
                <a:ea typeface="黑体" panose="02010609060101010101" pitchFamily="49" charset="-122"/>
              </a:rPr>
              <a:t>拷贝</a:t>
            </a:r>
            <a:r>
              <a:rPr lang="zh-CN" altLang="en-US" sz="2400" dirty="0">
                <a:solidFill>
                  <a:srgbClr val="FFFFFF"/>
                </a:solidFill>
                <a:latin typeface="Times New Roman" panose="02020603050405020304" pitchFamily="18" charset="0"/>
                <a:ea typeface="黑体" panose="02010609060101010101" pitchFamily="49" charset="-122"/>
              </a:rPr>
              <a:t>。尽管测得的 </a:t>
            </a:r>
            <a:r>
              <a:rPr lang="en-US" altLang="zh-CN" sz="2400" dirty="0">
                <a:solidFill>
                  <a:srgbClr val="FFFFFF"/>
                </a:solidFill>
                <a:latin typeface="Times New Roman" panose="02020603050405020304" pitchFamily="18" charset="0"/>
                <a:ea typeface="黑体" panose="02010609060101010101" pitchFamily="49" charset="-122"/>
              </a:rPr>
              <a:t>C</a:t>
            </a:r>
            <a:r>
              <a:rPr lang="en-US" altLang="zh-CN" sz="2400" baseline="-25000" dirty="0">
                <a:solidFill>
                  <a:srgbClr val="FFFFFF"/>
                </a:solidFill>
                <a:latin typeface="Times New Roman" panose="02020603050405020304" pitchFamily="18" charset="0"/>
                <a:ea typeface="黑体" panose="02010609060101010101" pitchFamily="49" charset="-122"/>
              </a:rPr>
              <a:t>0</a:t>
            </a:r>
            <a:r>
              <a:rPr lang="zh-CN" altLang="en-US" sz="2400" dirty="0">
                <a:solidFill>
                  <a:srgbClr val="FFFFFF"/>
                </a:solidFill>
                <a:latin typeface="Times New Roman" panose="02020603050405020304" pitchFamily="18" charset="0"/>
                <a:ea typeface="黑体" panose="02010609060101010101" pitchFamily="49" charset="-122"/>
              </a:rPr>
              <a:t>绝对量相同是</a:t>
            </a:r>
            <a:r>
              <a:rPr lang="en-US" altLang="zh-CN" sz="2400" dirty="0">
                <a:solidFill>
                  <a:srgbClr val="FFFF00"/>
                </a:solidFill>
                <a:latin typeface="Times New Roman" panose="02020603050405020304" pitchFamily="18" charset="0"/>
                <a:ea typeface="黑体" panose="02010609060101010101" pitchFamily="49" charset="-122"/>
              </a:rPr>
              <a:t>12pg</a:t>
            </a:r>
            <a:r>
              <a:rPr lang="en-US" altLang="zh-CN" sz="2400" dirty="0">
                <a:latin typeface="Times New Roman" panose="02020603050405020304" pitchFamily="18" charset="0"/>
                <a:ea typeface="黑体" panose="02010609060101010101" pitchFamily="49" charset="-122"/>
              </a:rPr>
              <a:t> </a:t>
            </a:r>
            <a:r>
              <a:rPr lang="zh-CN" altLang="en-US" sz="2400" dirty="0">
                <a:solidFill>
                  <a:srgbClr val="FFFFFF"/>
                </a:solidFill>
                <a:latin typeface="Times New Roman" panose="02020603050405020304" pitchFamily="18" charset="0"/>
                <a:ea typeface="黑体" panose="02010609060101010101" pitchFamily="49" charset="-122"/>
              </a:rPr>
              <a:t>（核苷酸</a:t>
            </a:r>
            <a:r>
              <a:rPr lang="en-US" altLang="zh-CN" sz="2400" dirty="0">
                <a:solidFill>
                  <a:srgbClr val="FFFFFF"/>
                </a:solidFill>
                <a:latin typeface="Times New Roman" panose="02020603050405020304" pitchFamily="18" charset="0"/>
                <a:ea typeface="黑体" panose="02010609060101010101" pitchFamily="49" charset="-122"/>
              </a:rPr>
              <a:t>mol/L</a:t>
            </a:r>
            <a:r>
              <a:rPr lang="zh-CN" altLang="en-US" sz="2400" dirty="0">
                <a:solidFill>
                  <a:srgbClr val="FFFFFF"/>
                </a:solidFill>
                <a:latin typeface="Times New Roman" panose="02020603050405020304" pitchFamily="18" charset="0"/>
                <a:ea typeface="黑体" panose="02010609060101010101" pitchFamily="49" charset="-122"/>
              </a:rPr>
              <a:t>）。而事实上后者各顺序的浓度比前者低了</a:t>
            </a:r>
            <a:r>
              <a:rPr lang="en-US" altLang="zh-CN" sz="2400" dirty="0">
                <a:solidFill>
                  <a:srgbClr val="FFFF00"/>
                </a:solidFill>
                <a:latin typeface="Times New Roman" panose="02020603050405020304" pitchFamily="18" charset="0"/>
                <a:ea typeface="黑体" panose="02010609060101010101" pitchFamily="49" charset="-122"/>
              </a:rPr>
              <a:t>3000/4=750</a:t>
            </a:r>
            <a:r>
              <a:rPr lang="en-US" altLang="zh-CN" sz="2400" dirty="0">
                <a:solidFill>
                  <a:srgbClr val="FFFFFF"/>
                </a:solidFill>
                <a:latin typeface="Times New Roman" panose="02020603050405020304" pitchFamily="18" charset="0"/>
                <a:ea typeface="黑体" panose="02010609060101010101" pitchFamily="49" charset="-122"/>
              </a:rPr>
              <a:t>(</a:t>
            </a:r>
            <a:r>
              <a:rPr lang="zh-CN" altLang="en-US" sz="2400" dirty="0">
                <a:solidFill>
                  <a:srgbClr val="FFFFFF"/>
                </a:solidFill>
                <a:latin typeface="Times New Roman" panose="02020603050405020304" pitchFamily="18" charset="0"/>
                <a:ea typeface="黑体" panose="02010609060101010101" pitchFamily="49" charset="-122"/>
              </a:rPr>
              <a:t>倍</a:t>
            </a:r>
            <a:r>
              <a:rPr lang="en-US" altLang="zh-CN" sz="2400" dirty="0">
                <a:solidFill>
                  <a:srgbClr val="FFFFFF"/>
                </a:solidFill>
                <a:latin typeface="Times New Roman" panose="02020603050405020304" pitchFamily="18" charset="0"/>
                <a:ea typeface="黑体" panose="02010609060101010101" pitchFamily="49" charset="-122"/>
              </a:rPr>
              <a:t>) </a:t>
            </a:r>
            <a:r>
              <a:rPr lang="zh-CN" altLang="en-US" sz="2400" dirty="0">
                <a:solidFill>
                  <a:srgbClr val="FFFFFF"/>
                </a:solidFill>
                <a:latin typeface="Times New Roman" panose="02020603050405020304" pitchFamily="18" charset="0"/>
                <a:ea typeface="黑体" panose="02010609060101010101" pitchFamily="49" charset="-122"/>
              </a:rPr>
              <a:t>。要使该真核生物基因的拷贝数也达到</a:t>
            </a:r>
            <a:r>
              <a:rPr lang="en-US" altLang="zh-CN" sz="2400" dirty="0">
                <a:solidFill>
                  <a:srgbClr val="FFFFFF"/>
                </a:solidFill>
                <a:latin typeface="Times New Roman" panose="02020603050405020304" pitchFamily="18" charset="0"/>
                <a:ea typeface="黑体" panose="02010609060101010101" pitchFamily="49" charset="-122"/>
              </a:rPr>
              <a:t>3000,</a:t>
            </a:r>
            <a:r>
              <a:rPr lang="zh-CN" altLang="en-US" sz="2400" dirty="0">
                <a:solidFill>
                  <a:srgbClr val="FFFFFF"/>
                </a:solidFill>
                <a:latin typeface="Times New Roman" panose="02020603050405020304" pitchFamily="18" charset="0"/>
                <a:ea typeface="黑体" panose="02010609060101010101" pitchFamily="49" charset="-122"/>
              </a:rPr>
              <a:t>则</a:t>
            </a:r>
            <a:r>
              <a:rPr lang="zh-CN" altLang="en-US" sz="2400" dirty="0">
                <a:solidFill>
                  <a:srgbClr val="FFFF00"/>
                </a:solidFill>
                <a:latin typeface="Times New Roman" panose="02020603050405020304" pitchFamily="18" charset="0"/>
                <a:ea typeface="黑体" panose="02010609060101010101" pitchFamily="49" charset="-122"/>
              </a:rPr>
              <a:t>要多加</a:t>
            </a:r>
            <a:r>
              <a:rPr lang="en-US" altLang="zh-CN" sz="2400" dirty="0">
                <a:solidFill>
                  <a:srgbClr val="FFFF00"/>
                </a:solidFill>
                <a:latin typeface="Times New Roman" panose="02020603050405020304" pitchFamily="18" charset="0"/>
                <a:ea typeface="黑体" panose="02010609060101010101" pitchFamily="49" charset="-122"/>
              </a:rPr>
              <a:t>750</a:t>
            </a:r>
            <a:r>
              <a:rPr lang="zh-CN" altLang="en-US" sz="2400" dirty="0">
                <a:solidFill>
                  <a:srgbClr val="FFFF00"/>
                </a:solidFill>
                <a:latin typeface="Times New Roman" panose="02020603050405020304" pitchFamily="18" charset="0"/>
                <a:ea typeface="黑体" panose="02010609060101010101" pitchFamily="49" charset="-122"/>
              </a:rPr>
              <a:t>倍的</a:t>
            </a:r>
            <a:r>
              <a:rPr lang="en-US" altLang="zh-CN" sz="2400" dirty="0">
                <a:solidFill>
                  <a:srgbClr val="FFFF00"/>
                </a:solidFill>
                <a:latin typeface="Times New Roman" panose="02020603050405020304" pitchFamily="18" charset="0"/>
                <a:ea typeface="黑体" panose="02010609060101010101" pitchFamily="49" charset="-122"/>
              </a:rPr>
              <a:t>DNA</a:t>
            </a:r>
            <a:r>
              <a:rPr lang="en-US" altLang="zh-CN" sz="2400" dirty="0">
                <a:solidFill>
                  <a:srgbClr val="FFFFFF"/>
                </a:solidFill>
                <a:latin typeface="Times New Roman" panose="02020603050405020304" pitchFamily="18" charset="0"/>
                <a:ea typeface="黑体" panose="02010609060101010101" pitchFamily="49" charset="-122"/>
              </a:rPr>
              <a:t>.</a:t>
            </a:r>
            <a:r>
              <a:rPr lang="zh-CN" altLang="en-US" sz="2400" dirty="0">
                <a:solidFill>
                  <a:srgbClr val="FFFFFF"/>
                </a:solidFill>
                <a:latin typeface="Times New Roman" panose="02020603050405020304" pitchFamily="18" charset="0"/>
                <a:ea typeface="黑体" panose="02010609060101010101" pitchFamily="49" charset="-122"/>
              </a:rPr>
              <a:t>因此</a:t>
            </a:r>
            <a:r>
              <a:rPr lang="en-US" altLang="zh-CN" sz="2400" dirty="0">
                <a:solidFill>
                  <a:srgbClr val="FFFFFF"/>
                </a:solidFill>
                <a:latin typeface="Times New Roman" panose="02020603050405020304" pitchFamily="18" charset="0"/>
                <a:ea typeface="黑体" panose="02010609060101010101" pitchFamily="49" charset="-122"/>
              </a:rPr>
              <a:t>,</a:t>
            </a:r>
            <a:r>
              <a:rPr lang="zh-CN" altLang="en-US" sz="2400" dirty="0">
                <a:solidFill>
                  <a:srgbClr val="FFFF00"/>
                </a:solidFill>
                <a:latin typeface="Times New Roman" panose="02020603050405020304" pitchFamily="18" charset="0"/>
                <a:ea typeface="黑体" panose="02010609060101010101" pitchFamily="49" charset="-122"/>
              </a:rPr>
              <a:t>该真核生物</a:t>
            </a:r>
            <a:r>
              <a:rPr lang="en-US" altLang="zh-CN" sz="2400" dirty="0">
                <a:solidFill>
                  <a:srgbClr val="FFFF00"/>
                </a:solidFill>
                <a:latin typeface="Times New Roman" panose="02020603050405020304" pitchFamily="18" charset="0"/>
                <a:ea typeface="黑体" panose="02010609060101010101" pitchFamily="49" charset="-122"/>
              </a:rPr>
              <a:t>DNA</a:t>
            </a:r>
            <a:r>
              <a:rPr lang="zh-CN" altLang="en-US" sz="2400" dirty="0">
                <a:solidFill>
                  <a:srgbClr val="FFFF00"/>
                </a:solidFill>
                <a:latin typeface="Times New Roman" panose="02020603050405020304" pitchFamily="18" charset="0"/>
                <a:ea typeface="黑体" panose="02010609060101010101" pitchFamily="49" charset="-122"/>
              </a:rPr>
              <a:t>复性反应的</a:t>
            </a:r>
            <a:r>
              <a:rPr lang="en-US" altLang="zh-CN" sz="2400" dirty="0">
                <a:solidFill>
                  <a:srgbClr val="FFFF00"/>
                </a:solidFill>
                <a:latin typeface="Times New Roman" panose="02020603050405020304" pitchFamily="18" charset="0"/>
                <a:ea typeface="黑体" panose="02010609060101010101" pitchFamily="49" charset="-122"/>
              </a:rPr>
              <a:t>C</a:t>
            </a:r>
            <a:r>
              <a:rPr lang="en-US" altLang="zh-CN" sz="2400" baseline="-25000" dirty="0">
                <a:solidFill>
                  <a:srgbClr val="FFFF00"/>
                </a:solidFill>
                <a:latin typeface="Times New Roman" panose="02020603050405020304" pitchFamily="18" charset="0"/>
                <a:ea typeface="黑体" panose="02010609060101010101" pitchFamily="49" charset="-122"/>
              </a:rPr>
              <a:t>0</a:t>
            </a:r>
            <a:r>
              <a:rPr lang="en-US" altLang="zh-CN" sz="2400" dirty="0">
                <a:solidFill>
                  <a:srgbClr val="FFFF00"/>
                </a:solidFill>
                <a:latin typeface="Times New Roman" panose="02020603050405020304" pitchFamily="18" charset="0"/>
                <a:ea typeface="黑体" panose="02010609060101010101" pitchFamily="49" charset="-122"/>
              </a:rPr>
              <a:t>t </a:t>
            </a:r>
            <a:r>
              <a:rPr lang="en-US" altLang="zh-CN" sz="2400" baseline="-25000" dirty="0">
                <a:solidFill>
                  <a:srgbClr val="FFFF00"/>
                </a:solidFill>
                <a:latin typeface="Times New Roman" panose="02020603050405020304" pitchFamily="18" charset="0"/>
                <a:ea typeface="黑体" panose="02010609060101010101" pitchFamily="49" charset="-122"/>
              </a:rPr>
              <a:t>½</a:t>
            </a:r>
            <a:r>
              <a:rPr lang="zh-CN" altLang="en-US" sz="2400" dirty="0">
                <a:solidFill>
                  <a:srgbClr val="FFFF00"/>
                </a:solidFill>
                <a:latin typeface="Times New Roman" panose="02020603050405020304" pitchFamily="18" charset="0"/>
                <a:ea typeface="黑体" panose="02010609060101010101" pitchFamily="49" charset="-122"/>
              </a:rPr>
              <a:t>是细菌</a:t>
            </a:r>
            <a:r>
              <a:rPr lang="en-US" altLang="zh-CN" sz="2400" dirty="0">
                <a:solidFill>
                  <a:srgbClr val="FFFF00"/>
                </a:solidFill>
                <a:latin typeface="Times New Roman" panose="02020603050405020304" pitchFamily="18" charset="0"/>
                <a:ea typeface="黑体" panose="02010609060101010101" pitchFamily="49" charset="-122"/>
              </a:rPr>
              <a:t>DNA</a:t>
            </a:r>
            <a:r>
              <a:rPr lang="zh-CN" altLang="en-US" sz="2400" dirty="0">
                <a:solidFill>
                  <a:srgbClr val="FFFF00"/>
                </a:solidFill>
                <a:latin typeface="Times New Roman" panose="02020603050405020304" pitchFamily="18" charset="0"/>
                <a:ea typeface="黑体" panose="02010609060101010101" pitchFamily="49" charset="-122"/>
              </a:rPr>
              <a:t>反应</a:t>
            </a:r>
            <a:r>
              <a:rPr lang="en-US" altLang="zh-CN" sz="2400" dirty="0">
                <a:solidFill>
                  <a:srgbClr val="FFFF00"/>
                </a:solidFill>
                <a:latin typeface="Times New Roman" panose="02020603050405020304" pitchFamily="18" charset="0"/>
                <a:ea typeface="黑体" panose="02010609060101010101" pitchFamily="49" charset="-122"/>
              </a:rPr>
              <a:t>C</a:t>
            </a:r>
            <a:r>
              <a:rPr lang="en-US" altLang="zh-CN" sz="2400" baseline="-25000" dirty="0">
                <a:solidFill>
                  <a:srgbClr val="FFFF00"/>
                </a:solidFill>
                <a:latin typeface="Times New Roman" panose="02020603050405020304" pitchFamily="18" charset="0"/>
                <a:ea typeface="黑体" panose="02010609060101010101" pitchFamily="49" charset="-122"/>
              </a:rPr>
              <a:t>0</a:t>
            </a:r>
            <a:r>
              <a:rPr lang="en-US" altLang="zh-CN" sz="2400" dirty="0">
                <a:solidFill>
                  <a:srgbClr val="FFFF00"/>
                </a:solidFill>
                <a:latin typeface="Times New Roman" panose="02020603050405020304" pitchFamily="18" charset="0"/>
                <a:ea typeface="黑体" panose="02010609060101010101" pitchFamily="49" charset="-122"/>
              </a:rPr>
              <a:t>t </a:t>
            </a:r>
            <a:r>
              <a:rPr lang="en-US" altLang="zh-CN" sz="2400" baseline="-25000" dirty="0">
                <a:solidFill>
                  <a:srgbClr val="FFFF00"/>
                </a:solidFill>
                <a:latin typeface="Times New Roman" panose="02020603050405020304" pitchFamily="18" charset="0"/>
                <a:ea typeface="黑体" panose="02010609060101010101" pitchFamily="49" charset="-122"/>
              </a:rPr>
              <a:t>½</a:t>
            </a:r>
            <a:r>
              <a:rPr lang="zh-CN" altLang="en-US" sz="2400" dirty="0">
                <a:solidFill>
                  <a:srgbClr val="FFFF00"/>
                </a:solidFill>
                <a:latin typeface="Times New Roman" panose="02020603050405020304" pitchFamily="18" charset="0"/>
                <a:ea typeface="黑体" panose="02010609060101010101" pitchFamily="49" charset="-122"/>
              </a:rPr>
              <a:t>的</a:t>
            </a:r>
            <a:r>
              <a:rPr lang="en-US" altLang="zh-CN" sz="2400" dirty="0">
                <a:solidFill>
                  <a:srgbClr val="FFFF00"/>
                </a:solidFill>
                <a:latin typeface="Times New Roman" panose="02020603050405020304" pitchFamily="18" charset="0"/>
                <a:ea typeface="黑体" panose="02010609060101010101" pitchFamily="49" charset="-122"/>
              </a:rPr>
              <a:t>750</a:t>
            </a:r>
            <a:r>
              <a:rPr lang="zh-CN" altLang="en-US" sz="2400" dirty="0">
                <a:solidFill>
                  <a:srgbClr val="FFFF00"/>
                </a:solidFill>
                <a:latin typeface="Times New Roman" panose="02020603050405020304" pitchFamily="18" charset="0"/>
                <a:ea typeface="黑体" panose="02010609060101010101" pitchFamily="49" charset="-122"/>
              </a:rPr>
              <a:t>倍。</a:t>
            </a:r>
          </a:p>
          <a:p>
            <a:pPr marL="0" lvl="0" indent="0" eaLnBrk="1" hangingPunct="1">
              <a:lnSpc>
                <a:spcPct val="135000"/>
              </a:lnSpc>
              <a:spcBef>
                <a:spcPct val="50000"/>
              </a:spcBef>
              <a:buClrTx/>
              <a:buNone/>
            </a:pPr>
            <a:endParaRPr lang="en-US" altLang="zh-CN" sz="2400" baseline="-25000" dirty="0">
              <a:solidFill>
                <a:srgbClr val="FFFFFF"/>
              </a:solidFill>
              <a:latin typeface="Times New Roman" panose="02020603050405020304" pitchFamily="18" charset="0"/>
              <a:ea typeface="黑体" panose="02010609060101010101" pitchFamily="49" charset="-122"/>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p:cNvSpPr>
          <p:nvPr>
            <p:ph idx="1"/>
          </p:nvPr>
        </p:nvSpPr>
        <p:spPr>
          <a:xfrm>
            <a:off x="0" y="0"/>
            <a:ext cx="9144000" cy="6858000"/>
          </a:xfrm>
          <a:ln/>
        </p:spPr>
        <p:txBody>
          <a:bodyPr vert="horz" wrap="square" lIns="91440" tIns="45720" rIns="91440" bIns="45720" anchor="t" anchorCtr="0"/>
          <a:lstStyle/>
          <a:p>
            <a:endParaRPr lang="en-US" altLang="zh-CN" b="1" dirty="0">
              <a:solidFill>
                <a:srgbClr val="FFFFFF"/>
              </a:solidFill>
            </a:endParaRPr>
          </a:p>
          <a:p>
            <a:pPr>
              <a:lnSpc>
                <a:spcPct val="120000"/>
              </a:lnSpc>
              <a:spcBef>
                <a:spcPct val="50000"/>
              </a:spcBef>
            </a:pPr>
            <a:r>
              <a:rPr lang="en-US" altLang="zh-CN" b="1" dirty="0">
                <a:solidFill>
                  <a:srgbClr val="FFFFFF"/>
                </a:solidFill>
              </a:rPr>
              <a:t> </a:t>
            </a:r>
            <a:r>
              <a:rPr lang="en-US" altLang="zh-CN" sz="2800" dirty="0">
                <a:solidFill>
                  <a:srgbClr val="FFFFFF"/>
                </a:solidFill>
                <a:latin typeface="Times New Roman" panose="02020603050405020304" pitchFamily="18" charset="0"/>
                <a:ea typeface="黑体" panose="02010609060101010101" pitchFamily="49" charset="-122"/>
              </a:rPr>
              <a:t>(2)</a:t>
            </a:r>
            <a:r>
              <a:rPr lang="zh-CN" altLang="en-US" sz="2800" dirty="0">
                <a:solidFill>
                  <a:srgbClr val="FFFF00"/>
                </a:solidFill>
                <a:latin typeface="Times New Roman" panose="02020603050405020304" pitchFamily="18" charset="0"/>
                <a:ea typeface="黑体" panose="02010609060101010101" pitchFamily="49" charset="-122"/>
              </a:rPr>
              <a:t>在不存在重复序列的情况下</a:t>
            </a:r>
            <a:r>
              <a:rPr lang="en-US" altLang="zh-CN" sz="2800" dirty="0">
                <a:solidFill>
                  <a:srgbClr val="FFFF00"/>
                </a:solidFill>
                <a:latin typeface="Times New Roman" panose="02020603050405020304" pitchFamily="18" charset="0"/>
                <a:ea typeface="黑体" panose="02010609060101010101" pitchFamily="49" charset="-122"/>
              </a:rPr>
              <a:t>,C</a:t>
            </a:r>
            <a:r>
              <a:rPr lang="en-US" altLang="zh-CN" sz="2800" baseline="-25000" dirty="0">
                <a:solidFill>
                  <a:srgbClr val="FFFF00"/>
                </a:solidFill>
                <a:latin typeface="Times New Roman" panose="02020603050405020304" pitchFamily="18" charset="0"/>
                <a:ea typeface="黑体" panose="02010609060101010101" pitchFamily="49" charset="-122"/>
              </a:rPr>
              <a:t>0</a:t>
            </a:r>
            <a:r>
              <a:rPr lang="en-US" altLang="zh-CN" sz="2800" dirty="0">
                <a:solidFill>
                  <a:srgbClr val="FFFF00"/>
                </a:solidFill>
                <a:latin typeface="Times New Roman" panose="02020603050405020304" pitchFamily="18" charset="0"/>
                <a:ea typeface="黑体" panose="02010609060101010101" pitchFamily="49" charset="-122"/>
              </a:rPr>
              <a:t>t</a:t>
            </a:r>
            <a:r>
              <a:rPr lang="en-US" altLang="zh-CN" sz="2800" baseline="-25000" dirty="0">
                <a:solidFill>
                  <a:srgbClr val="FFFF00"/>
                </a:solidFill>
                <a:latin typeface="Times New Roman" panose="02020603050405020304" pitchFamily="18" charset="0"/>
                <a:ea typeface="黑体" panose="02010609060101010101" pitchFamily="49" charset="-122"/>
              </a:rPr>
              <a:t>½</a:t>
            </a:r>
            <a:r>
              <a:rPr lang="zh-CN" altLang="en-US" sz="2800" dirty="0">
                <a:solidFill>
                  <a:srgbClr val="FFFF00"/>
                </a:solidFill>
                <a:latin typeface="Times New Roman" panose="02020603050405020304" pitchFamily="18" charset="0"/>
                <a:ea typeface="黑体" panose="02010609060101010101" pitchFamily="49" charset="-122"/>
              </a:rPr>
              <a:t>值与基因组的大小成正比</a:t>
            </a:r>
            <a:r>
              <a:rPr lang="en-US" altLang="zh-CN" sz="2800" dirty="0">
                <a:solidFill>
                  <a:srgbClr val="FFFF00"/>
                </a:solidFill>
                <a:latin typeface="Times New Roman" panose="02020603050405020304" pitchFamily="18" charset="0"/>
                <a:ea typeface="黑体" panose="02010609060101010101" pitchFamily="49" charset="-122"/>
              </a:rPr>
              <a:t>,</a:t>
            </a:r>
            <a:r>
              <a:rPr lang="zh-CN" altLang="en-US" sz="2800" dirty="0">
                <a:solidFill>
                  <a:srgbClr val="FFFF00"/>
                </a:solidFill>
                <a:latin typeface="Times New Roman" panose="02020603050405020304" pitchFamily="18" charset="0"/>
                <a:ea typeface="黑体" panose="02010609060101010101" pitchFamily="49" charset="-122"/>
              </a:rPr>
              <a:t>也即与反应体系中的复杂度成正比</a:t>
            </a:r>
            <a:r>
              <a:rPr lang="en-US" altLang="zh-CN" sz="2800" dirty="0">
                <a:solidFill>
                  <a:srgbClr val="FFFFFF"/>
                </a:solidFill>
                <a:latin typeface="Times New Roman" panose="02020603050405020304" pitchFamily="18" charset="0"/>
                <a:ea typeface="黑体" panose="02010609060101010101" pitchFamily="49" charset="-122"/>
              </a:rPr>
              <a:t>:                    </a:t>
            </a:r>
          </a:p>
          <a:p>
            <a:pPr>
              <a:lnSpc>
                <a:spcPct val="120000"/>
              </a:lnSpc>
              <a:spcBef>
                <a:spcPct val="50000"/>
              </a:spcBef>
              <a:buNone/>
            </a:pPr>
            <a:r>
              <a:rPr lang="en-US" altLang="zh-CN" sz="2800" dirty="0">
                <a:solidFill>
                  <a:srgbClr val="FFFF00"/>
                </a:solidFill>
                <a:latin typeface="Times New Roman" panose="02020603050405020304" pitchFamily="18" charset="0"/>
                <a:ea typeface="黑体" panose="02010609060101010101" pitchFamily="49" charset="-122"/>
              </a:rPr>
              <a:t>                  X</a:t>
            </a:r>
            <a:r>
              <a:rPr lang="zh-CN" altLang="en-US" sz="2800" dirty="0">
                <a:solidFill>
                  <a:srgbClr val="FFFF00"/>
                </a:solidFill>
                <a:latin typeface="Times New Roman" panose="02020603050405020304" pitchFamily="18" charset="0"/>
                <a:ea typeface="黑体" panose="02010609060101010101" pitchFamily="49" charset="-122"/>
              </a:rPr>
              <a:t>＝Ｋ</a:t>
            </a:r>
            <a:r>
              <a:rPr lang="en-US" altLang="zh-CN" sz="2800" dirty="0">
                <a:solidFill>
                  <a:srgbClr val="FFFF00"/>
                </a:solidFill>
                <a:latin typeface="Times New Roman" panose="02020603050405020304" pitchFamily="18" charset="0"/>
                <a:ea typeface="黑体" panose="02010609060101010101" pitchFamily="49" charset="-122"/>
              </a:rPr>
              <a:t>′C</a:t>
            </a:r>
            <a:r>
              <a:rPr lang="en-US" altLang="zh-CN" sz="2800" baseline="-25000" dirty="0">
                <a:solidFill>
                  <a:srgbClr val="FFFF00"/>
                </a:solidFill>
                <a:latin typeface="Times New Roman" panose="02020603050405020304" pitchFamily="18" charset="0"/>
                <a:ea typeface="黑体" panose="02010609060101010101" pitchFamily="49" charset="-122"/>
              </a:rPr>
              <a:t>0</a:t>
            </a:r>
            <a:r>
              <a:rPr lang="en-US" altLang="zh-CN" sz="2800" dirty="0">
                <a:solidFill>
                  <a:srgbClr val="FFFF00"/>
                </a:solidFill>
                <a:latin typeface="Times New Roman" panose="02020603050405020304" pitchFamily="18" charset="0"/>
                <a:ea typeface="黑体" panose="02010609060101010101" pitchFamily="49" charset="-122"/>
              </a:rPr>
              <a:t>t</a:t>
            </a:r>
            <a:r>
              <a:rPr lang="en-US" altLang="zh-CN" sz="2800" baseline="-25000" dirty="0">
                <a:solidFill>
                  <a:srgbClr val="FFFF00"/>
                </a:solidFill>
                <a:latin typeface="Times New Roman" panose="02020603050405020304" pitchFamily="18" charset="0"/>
                <a:ea typeface="黑体" panose="02010609060101010101" pitchFamily="49" charset="-122"/>
              </a:rPr>
              <a:t>½</a:t>
            </a:r>
          </a:p>
          <a:p>
            <a:pPr>
              <a:spcBef>
                <a:spcPct val="50000"/>
              </a:spcBef>
              <a:buNone/>
            </a:pPr>
            <a:r>
              <a:rPr lang="en-US" altLang="zh-CN" sz="2800" dirty="0">
                <a:solidFill>
                  <a:srgbClr val="FFFFFF"/>
                </a:solidFill>
                <a:latin typeface="Times New Roman" panose="02020603050405020304" pitchFamily="18" charset="0"/>
                <a:ea typeface="黑体" panose="02010609060101010101" pitchFamily="49" charset="-122"/>
              </a:rPr>
              <a:t>   A</a:t>
            </a:r>
            <a:r>
              <a:rPr lang="zh-CN" altLang="en-US" sz="2800" dirty="0">
                <a:solidFill>
                  <a:srgbClr val="FFFFFF"/>
                </a:solidFill>
                <a:latin typeface="Times New Roman" panose="02020603050405020304" pitchFamily="18" charset="0"/>
                <a:ea typeface="黑体" panose="02010609060101010101" pitchFamily="49" charset="-122"/>
              </a:rPr>
              <a:t>．在一般标准条件下</a:t>
            </a:r>
            <a:r>
              <a:rPr lang="en-US" altLang="zh-CN" sz="2800" dirty="0">
                <a:solidFill>
                  <a:srgbClr val="FFFFFF"/>
                </a:solidFill>
                <a:latin typeface="Times New Roman" panose="02020603050405020304" pitchFamily="18" charset="0"/>
                <a:ea typeface="黑体" panose="02010609060101010101" pitchFamily="49" charset="-122"/>
              </a:rPr>
              <a:t>(</a:t>
            </a:r>
            <a:r>
              <a:rPr lang="zh-CN" altLang="en-US" sz="2800" dirty="0">
                <a:solidFill>
                  <a:srgbClr val="FFFFFF"/>
                </a:solidFill>
                <a:latin typeface="Times New Roman" panose="02020603050405020304" pitchFamily="18" charset="0"/>
                <a:ea typeface="黑体" panose="02010609060101010101" pitchFamily="49" charset="-122"/>
              </a:rPr>
              <a:t>阳离子浓度为</a:t>
            </a:r>
            <a:r>
              <a:rPr lang="en-US" altLang="zh-CN" sz="2800" dirty="0">
                <a:solidFill>
                  <a:srgbClr val="FFFFFF"/>
                </a:solidFill>
                <a:latin typeface="Times New Roman" panose="02020603050405020304" pitchFamily="18" charset="0"/>
                <a:ea typeface="黑体" panose="02010609060101010101" pitchFamily="49" charset="-122"/>
              </a:rPr>
              <a:t>0.18 mol/L,</a:t>
            </a:r>
          </a:p>
          <a:p>
            <a:pPr>
              <a:spcBef>
                <a:spcPct val="50000"/>
              </a:spcBef>
              <a:buNone/>
            </a:pPr>
            <a:r>
              <a:rPr lang="en-US" altLang="zh-CN" sz="2800" dirty="0">
                <a:solidFill>
                  <a:srgbClr val="FFFFFF"/>
                </a:solidFill>
                <a:latin typeface="Times New Roman" panose="02020603050405020304" pitchFamily="18" charset="0"/>
                <a:ea typeface="黑体" panose="02010609060101010101" pitchFamily="49" charset="-122"/>
              </a:rPr>
              <a:t>         </a:t>
            </a:r>
            <a:r>
              <a:rPr lang="zh-CN" altLang="en-US" sz="2800" dirty="0">
                <a:solidFill>
                  <a:srgbClr val="FFFFFF"/>
                </a:solidFill>
                <a:latin typeface="Times New Roman" panose="02020603050405020304" pitchFamily="18" charset="0"/>
                <a:ea typeface="黑体" panose="02010609060101010101" pitchFamily="49" charset="-122"/>
              </a:rPr>
              <a:t>片段大小为</a:t>
            </a:r>
            <a:r>
              <a:rPr lang="en-US" altLang="zh-CN" sz="2800" dirty="0">
                <a:solidFill>
                  <a:srgbClr val="FFFFFF"/>
                </a:solidFill>
                <a:latin typeface="Times New Roman" panose="02020603050405020304" pitchFamily="18" charset="0"/>
                <a:ea typeface="黑体" panose="02010609060101010101" pitchFamily="49" charset="-122"/>
              </a:rPr>
              <a:t>400bp)                 </a:t>
            </a:r>
          </a:p>
          <a:p>
            <a:pPr>
              <a:spcBef>
                <a:spcPct val="50000"/>
              </a:spcBef>
              <a:buNone/>
            </a:pPr>
            <a:r>
              <a:rPr lang="en-US" altLang="zh-CN" sz="2800" dirty="0">
                <a:solidFill>
                  <a:srgbClr val="FFFFFF"/>
                </a:solidFill>
                <a:latin typeface="Times New Roman" panose="02020603050405020304" pitchFamily="18" charset="0"/>
                <a:ea typeface="黑体" panose="02010609060101010101" pitchFamily="49" charset="-122"/>
              </a:rPr>
              <a:t>                      K</a:t>
            </a:r>
            <a:r>
              <a:rPr lang="en-US" altLang="zh-CN" sz="2800" dirty="0">
                <a:solidFill>
                  <a:srgbClr val="FFFF00"/>
                </a:solidFill>
                <a:latin typeface="Times New Roman" panose="02020603050405020304" pitchFamily="18" charset="0"/>
                <a:ea typeface="黑体" panose="02010609060101010101" pitchFamily="49" charset="-122"/>
              </a:rPr>
              <a:t>′</a:t>
            </a:r>
            <a:r>
              <a:rPr lang="en-US" altLang="zh-CN" sz="2800" dirty="0">
                <a:solidFill>
                  <a:srgbClr val="FFFFFF"/>
                </a:solidFill>
                <a:latin typeface="Times New Roman" panose="02020603050405020304" pitchFamily="18" charset="0"/>
                <a:ea typeface="黑体" panose="02010609060101010101" pitchFamily="49" charset="-122"/>
              </a:rPr>
              <a:t> =5 </a:t>
            </a:r>
            <a:r>
              <a:rPr lang="en-US" altLang="zh-CN" sz="28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dirty="0">
                <a:solidFill>
                  <a:srgbClr val="FFFFFF"/>
                </a:solidFill>
                <a:latin typeface="Times New Roman" panose="02020603050405020304" pitchFamily="18" charset="0"/>
                <a:ea typeface="黑体" panose="02010609060101010101" pitchFamily="49" charset="-122"/>
              </a:rPr>
              <a:t> 10</a:t>
            </a:r>
            <a:r>
              <a:rPr lang="en-US" altLang="zh-CN" sz="2800" baseline="30000" dirty="0">
                <a:solidFill>
                  <a:srgbClr val="FFFFFF"/>
                </a:solidFill>
                <a:latin typeface="Times New Roman" panose="02020603050405020304" pitchFamily="18" charset="0"/>
                <a:ea typeface="黑体" panose="02010609060101010101" pitchFamily="49" charset="-122"/>
              </a:rPr>
              <a:t>5 </a:t>
            </a:r>
            <a:r>
              <a:rPr lang="en-US" altLang="zh-CN" sz="2800" dirty="0">
                <a:solidFill>
                  <a:srgbClr val="FFFFFF"/>
                </a:solidFill>
                <a:latin typeface="Times New Roman" panose="02020603050405020304" pitchFamily="18" charset="0"/>
                <a:ea typeface="黑体" panose="02010609060101010101" pitchFamily="49" charset="-122"/>
              </a:rPr>
              <a:t>  </a:t>
            </a:r>
          </a:p>
          <a:p>
            <a:pPr>
              <a:spcBef>
                <a:spcPct val="50000"/>
              </a:spcBef>
              <a:buNone/>
            </a:pPr>
            <a:r>
              <a:rPr lang="en-US" altLang="zh-CN" sz="2800" dirty="0">
                <a:solidFill>
                  <a:srgbClr val="FFFFFF"/>
                </a:solidFill>
                <a:latin typeface="Times New Roman" panose="02020603050405020304" pitchFamily="18" charset="0"/>
                <a:ea typeface="黑体" panose="02010609060101010101" pitchFamily="49" charset="-122"/>
              </a:rPr>
              <a:t>                </a:t>
            </a:r>
            <a:r>
              <a:rPr lang="zh-CN" altLang="en-US" sz="2800" dirty="0">
                <a:solidFill>
                  <a:srgbClr val="FFFFFF"/>
                </a:solidFill>
                <a:latin typeface="Times New Roman" panose="02020603050405020304" pitchFamily="18" charset="0"/>
                <a:ea typeface="黑体" panose="02010609060101010101" pitchFamily="49" charset="-122"/>
              </a:rPr>
              <a:t>则有</a:t>
            </a:r>
            <a:r>
              <a:rPr lang="en-US" altLang="zh-CN" sz="2800" dirty="0">
                <a:solidFill>
                  <a:srgbClr val="FFFFFF"/>
                </a:solidFill>
                <a:latin typeface="Times New Roman" panose="02020603050405020304" pitchFamily="18" charset="0"/>
                <a:ea typeface="黑体" panose="02010609060101010101" pitchFamily="49" charset="-122"/>
              </a:rPr>
              <a:t>: X= 5 </a:t>
            </a:r>
            <a:r>
              <a:rPr lang="en-US" altLang="zh-CN" sz="28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800" dirty="0">
                <a:solidFill>
                  <a:srgbClr val="FFFFFF"/>
                </a:solidFill>
                <a:latin typeface="Times New Roman" panose="02020603050405020304" pitchFamily="18" charset="0"/>
                <a:ea typeface="黑体" panose="02010609060101010101" pitchFamily="49" charset="-122"/>
              </a:rPr>
              <a:t> 10</a:t>
            </a:r>
            <a:r>
              <a:rPr lang="en-US" altLang="zh-CN" sz="2800" baseline="30000" dirty="0">
                <a:solidFill>
                  <a:srgbClr val="FFFFFF"/>
                </a:solidFill>
                <a:latin typeface="Times New Roman" panose="02020603050405020304" pitchFamily="18" charset="0"/>
                <a:ea typeface="黑体" panose="02010609060101010101" pitchFamily="49" charset="-122"/>
              </a:rPr>
              <a:t>5</a:t>
            </a:r>
            <a:r>
              <a:rPr lang="en-US" altLang="zh-CN" sz="2800" dirty="0">
                <a:solidFill>
                  <a:srgbClr val="FFFFFF"/>
                </a:solidFill>
                <a:latin typeface="Times New Roman" panose="02020603050405020304" pitchFamily="18" charset="0"/>
                <a:ea typeface="黑体" panose="02010609060101010101" pitchFamily="49" charset="-122"/>
              </a:rPr>
              <a:t> C</a:t>
            </a:r>
            <a:r>
              <a:rPr lang="en-US" altLang="zh-CN" sz="2800" baseline="-25000" dirty="0">
                <a:solidFill>
                  <a:srgbClr val="FFFFFF"/>
                </a:solidFill>
                <a:latin typeface="Times New Roman" panose="02020603050405020304" pitchFamily="18" charset="0"/>
                <a:ea typeface="黑体" panose="02010609060101010101" pitchFamily="49" charset="-122"/>
              </a:rPr>
              <a:t>0</a:t>
            </a:r>
            <a:r>
              <a:rPr lang="en-US" altLang="zh-CN" sz="2800" dirty="0">
                <a:solidFill>
                  <a:srgbClr val="FFFFFF"/>
                </a:solidFill>
                <a:latin typeface="Times New Roman" panose="02020603050405020304" pitchFamily="18" charset="0"/>
                <a:ea typeface="黑体" panose="02010609060101010101" pitchFamily="49" charset="-122"/>
              </a:rPr>
              <a:t>t</a:t>
            </a:r>
            <a:r>
              <a:rPr lang="en-US" altLang="zh-CN" sz="2800" baseline="-25000" dirty="0">
                <a:solidFill>
                  <a:srgbClr val="FFFFFF"/>
                </a:solidFill>
                <a:latin typeface="Times New Roman" panose="02020603050405020304" pitchFamily="18" charset="0"/>
                <a:ea typeface="黑体" panose="02010609060101010101" pitchFamily="49" charset="-122"/>
              </a:rPr>
              <a:t>½</a:t>
            </a:r>
          </a:p>
          <a:p>
            <a:endParaRPr lang="en-US" altLang="zh-CN" sz="2800" dirty="0">
              <a:latin typeface="Times New Roman" panose="02020603050405020304" pitchFamily="18" charset="0"/>
              <a:ea typeface="黑体" panose="02010609060101010101" pitchFamily="49" charset="-122"/>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ext Box 2"/>
          <p:cNvSpPr txBox="1"/>
          <p:nvPr/>
        </p:nvSpPr>
        <p:spPr>
          <a:xfrm>
            <a:off x="381000" y="609600"/>
            <a:ext cx="8763000" cy="60325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rgbClr val="FFFFFF"/>
                </a:solidFill>
                <a:latin typeface="黑体" panose="02010609060101010101" pitchFamily="49" charset="-122"/>
                <a:ea typeface="黑体" panose="02010609060101010101" pitchFamily="49" charset="-122"/>
              </a:rPr>
              <a:t>B.</a:t>
            </a:r>
            <a:r>
              <a:rPr lang="zh-CN" altLang="en-US" sz="2000" dirty="0">
                <a:solidFill>
                  <a:srgbClr val="FFFFFF"/>
                </a:solidFill>
                <a:latin typeface="Times New Roman" panose="02020603050405020304" pitchFamily="18" charset="0"/>
                <a:ea typeface="黑体" panose="02010609060101010101" pitchFamily="49" charset="-122"/>
              </a:rPr>
              <a:t>在非标准条件下</a:t>
            </a:r>
            <a:r>
              <a:rPr lang="en-US" altLang="zh-CN" sz="2000" dirty="0">
                <a:solidFill>
                  <a:srgbClr val="FFFFFF"/>
                </a:solidFill>
                <a:latin typeface="Times New Roman" panose="02020603050405020304" pitchFamily="18" charset="0"/>
                <a:ea typeface="黑体" panose="02010609060101010101" pitchFamily="49" charset="-122"/>
              </a:rPr>
              <a:t>,</a:t>
            </a:r>
            <a:r>
              <a:rPr lang="zh-CN" altLang="en-US" sz="2000" dirty="0">
                <a:solidFill>
                  <a:srgbClr val="FFFFFF"/>
                </a:solidFill>
                <a:latin typeface="Times New Roman" panose="02020603050405020304" pitchFamily="18" charset="0"/>
                <a:ea typeface="黑体" panose="02010609060101010101" pitchFamily="49" charset="-122"/>
              </a:rPr>
              <a:t>通常用大肠杆菌</a:t>
            </a:r>
            <a:r>
              <a:rPr lang="en-US" altLang="zh-CN" sz="2000" dirty="0">
                <a:solidFill>
                  <a:srgbClr val="FFFFFF"/>
                </a:solidFill>
                <a:latin typeface="Times New Roman" panose="02020603050405020304" pitchFamily="18" charset="0"/>
                <a:ea typeface="黑体" panose="02010609060101010101" pitchFamily="49" charset="-122"/>
              </a:rPr>
              <a:t>DNA</a:t>
            </a:r>
            <a:r>
              <a:rPr lang="zh-CN" altLang="en-US" sz="2000" dirty="0">
                <a:solidFill>
                  <a:srgbClr val="FFFFFF"/>
                </a:solidFill>
                <a:latin typeface="Times New Roman" panose="02020603050405020304" pitchFamily="18" charset="0"/>
                <a:ea typeface="黑体" panose="02010609060101010101" pitchFamily="49" charset="-122"/>
              </a:rPr>
              <a:t>作为标准测定未知</a:t>
            </a:r>
            <a:r>
              <a:rPr lang="en-US" altLang="zh-CN" sz="2000" dirty="0">
                <a:solidFill>
                  <a:srgbClr val="FFFFFF"/>
                </a:solidFill>
                <a:latin typeface="Times New Roman" panose="02020603050405020304" pitchFamily="18" charset="0"/>
                <a:ea typeface="黑体" panose="02010609060101010101" pitchFamily="49" charset="-122"/>
              </a:rPr>
              <a:t>DNA</a:t>
            </a:r>
            <a:r>
              <a:rPr lang="zh-CN" altLang="en-US" sz="2000" dirty="0">
                <a:solidFill>
                  <a:srgbClr val="FFFFFF"/>
                </a:solidFill>
                <a:latin typeface="Times New Roman" panose="02020603050405020304" pitchFamily="18" charset="0"/>
                <a:ea typeface="黑体" panose="02010609060101010101" pitchFamily="49" charset="-122"/>
              </a:rPr>
              <a:t>的复杂度</a:t>
            </a:r>
            <a:r>
              <a:rPr lang="en-US" altLang="zh-CN" sz="2000" dirty="0">
                <a:solidFill>
                  <a:srgbClr val="FFFFFF"/>
                </a:solidFill>
                <a:latin typeface="Times New Roman" panose="02020603050405020304" pitchFamily="18" charset="0"/>
                <a:ea typeface="黑体" panose="02010609060101010101" pitchFamily="49" charset="-122"/>
              </a:rPr>
              <a:t>:</a:t>
            </a:r>
          </a:p>
          <a:p>
            <a:pPr marL="0" lvl="0" indent="0" eaLnBrk="1" hangingPunct="1">
              <a:spcBef>
                <a:spcPct val="50000"/>
              </a:spcBef>
              <a:buClrTx/>
              <a:buNone/>
            </a:pPr>
            <a:r>
              <a:rPr lang="en-US" altLang="zh-CN" sz="2400" dirty="0">
                <a:solidFill>
                  <a:srgbClr val="FFFFFF"/>
                </a:solidFill>
                <a:latin typeface="Times New Roman" panose="02020603050405020304" pitchFamily="18" charset="0"/>
                <a:ea typeface="黑体" panose="02010609060101010101" pitchFamily="49" charset="-122"/>
              </a:rPr>
              <a:t>           </a:t>
            </a:r>
          </a:p>
          <a:p>
            <a:pPr marL="0" lvl="0" indent="0" eaLnBrk="1" hangingPunct="1">
              <a:spcBef>
                <a:spcPct val="50000"/>
              </a:spcBef>
              <a:buClrTx/>
              <a:buNone/>
            </a:pPr>
            <a:endParaRPr lang="en-US" altLang="zh-CN" sz="2400" dirty="0">
              <a:solidFill>
                <a:srgbClr val="FFFFFF"/>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r>
              <a:rPr lang="en-US" altLang="zh-CN" sz="2400" dirty="0">
                <a:solidFill>
                  <a:srgbClr val="FFFFFF"/>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(3).</a:t>
            </a:r>
            <a:r>
              <a:rPr lang="zh-CN" altLang="en-US" sz="2000" dirty="0">
                <a:solidFill>
                  <a:srgbClr val="FFFFFF"/>
                </a:solidFill>
                <a:latin typeface="Times New Roman" panose="02020603050405020304" pitchFamily="18" charset="0"/>
                <a:ea typeface="黑体" panose="02010609060101010101" pitchFamily="49" charset="-122"/>
              </a:rPr>
              <a:t>在有重复顺序的复性中</a:t>
            </a:r>
            <a:r>
              <a:rPr lang="en-US" altLang="zh-CN" sz="2000" dirty="0">
                <a:solidFill>
                  <a:srgbClr val="FFFFFF"/>
                </a:solidFill>
                <a:latin typeface="Times New Roman" panose="02020603050405020304" pitchFamily="18" charset="0"/>
                <a:ea typeface="黑体" panose="02010609060101010101" pitchFamily="49" charset="-122"/>
              </a:rPr>
              <a:t>,</a:t>
            </a:r>
            <a:r>
              <a:rPr lang="zh-CN" altLang="en-US" sz="2000" dirty="0">
                <a:solidFill>
                  <a:srgbClr val="FFFFFF"/>
                </a:solidFill>
                <a:latin typeface="Times New Roman" panose="02020603050405020304" pitchFamily="18" charset="0"/>
                <a:ea typeface="黑体" panose="02010609060101010101" pitchFamily="49" charset="-122"/>
              </a:rPr>
              <a:t>在同一个复性曲线上的各动力学组分的</a:t>
            </a:r>
            <a:r>
              <a:rPr lang="en-US" altLang="zh-CN" sz="2000" dirty="0">
                <a:solidFill>
                  <a:srgbClr val="FFFFFF"/>
                </a:solidFill>
                <a:latin typeface="Times New Roman" panose="02020603050405020304" pitchFamily="18" charset="0"/>
                <a:ea typeface="黑体" panose="02010609060101010101" pitchFamily="49" charset="-122"/>
              </a:rPr>
              <a:t>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t</a:t>
            </a:r>
            <a:r>
              <a:rPr lang="en-US" altLang="zh-CN" sz="2000" baseline="-25000" dirty="0">
                <a:solidFill>
                  <a:srgbClr val="FFFFFF"/>
                </a:solidFill>
                <a:latin typeface="Times New Roman" panose="02020603050405020304" pitchFamily="18" charset="0"/>
                <a:ea typeface="黑体" panose="02010609060101010101" pitchFamily="49" charset="-122"/>
              </a:rPr>
              <a:t>1/2</a:t>
            </a:r>
            <a:r>
              <a:rPr lang="zh-CN" altLang="en-US" sz="2000" dirty="0">
                <a:solidFill>
                  <a:srgbClr val="FFFFFF"/>
                </a:solidFill>
                <a:latin typeface="Times New Roman" panose="02020603050405020304" pitchFamily="18" charset="0"/>
                <a:ea typeface="黑体" panose="02010609060101010101" pitchFamily="49" charset="-122"/>
              </a:rPr>
              <a:t>并不</a:t>
            </a:r>
            <a:endParaRPr lang="en-US" altLang="zh-CN" sz="2000" dirty="0">
              <a:solidFill>
                <a:srgbClr val="FFFFFF"/>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因基因组的大小而增减</a:t>
            </a:r>
            <a:r>
              <a:rPr lang="en-US" altLang="zh-CN" sz="2000" dirty="0">
                <a:solidFill>
                  <a:srgbClr val="FFFFFF"/>
                </a:solidFill>
                <a:latin typeface="Times New Roman" panose="02020603050405020304" pitchFamily="18" charset="0"/>
                <a:ea typeface="黑体" panose="02010609060101010101" pitchFamily="49" charset="-122"/>
              </a:rPr>
              <a:t>,</a:t>
            </a:r>
            <a:r>
              <a:rPr lang="zh-CN" altLang="en-US" sz="2000" dirty="0">
                <a:solidFill>
                  <a:srgbClr val="FFFFFF"/>
                </a:solidFill>
                <a:latin typeface="Times New Roman" panose="02020603050405020304" pitchFamily="18" charset="0"/>
                <a:ea typeface="黑体" panose="02010609060101010101" pitchFamily="49" charset="-122"/>
              </a:rPr>
              <a:t>而是与</a:t>
            </a:r>
            <a:r>
              <a:rPr lang="en-US" altLang="zh-CN" sz="2000" dirty="0">
                <a:solidFill>
                  <a:srgbClr val="FFFFFF"/>
                </a:solidFill>
                <a:latin typeface="Times New Roman" panose="02020603050405020304" pitchFamily="18" charset="0"/>
                <a:ea typeface="黑体" panose="02010609060101010101" pitchFamily="49" charset="-122"/>
              </a:rPr>
              <a:t>DNA</a:t>
            </a:r>
            <a:r>
              <a:rPr lang="zh-CN" altLang="en-US" sz="2000" dirty="0">
                <a:solidFill>
                  <a:srgbClr val="FFFFFF"/>
                </a:solidFill>
                <a:latin typeface="Times New Roman" panose="02020603050405020304" pitchFamily="18" charset="0"/>
                <a:ea typeface="黑体" panose="02010609060101010101" pitchFamily="49" charset="-122"/>
              </a:rPr>
              <a:t>序列的重复频率成</a:t>
            </a:r>
          </a:p>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                      反比： </a:t>
            </a:r>
            <a:r>
              <a:rPr lang="en-US" altLang="zh-CN" sz="2000" dirty="0">
                <a:solidFill>
                  <a:srgbClr val="FFFF00"/>
                </a:solidFill>
                <a:latin typeface="Times New Roman" panose="02020603050405020304" pitchFamily="18" charset="0"/>
                <a:ea typeface="黑体" panose="02010609060101010101" pitchFamily="49" charset="-122"/>
              </a:rPr>
              <a:t>C</a:t>
            </a:r>
            <a:r>
              <a:rPr lang="en-US" altLang="zh-CN" sz="2000" baseline="-25000" dirty="0">
                <a:solidFill>
                  <a:srgbClr val="FFFF00"/>
                </a:solidFill>
                <a:latin typeface="Times New Roman" panose="02020603050405020304" pitchFamily="18" charset="0"/>
                <a:ea typeface="黑体" panose="02010609060101010101" pitchFamily="49" charset="-122"/>
              </a:rPr>
              <a:t>0</a:t>
            </a:r>
            <a:r>
              <a:rPr lang="en-US" altLang="zh-CN" sz="2000" dirty="0">
                <a:solidFill>
                  <a:srgbClr val="FFFF00"/>
                </a:solidFill>
                <a:latin typeface="Times New Roman" panose="02020603050405020304" pitchFamily="18" charset="0"/>
                <a:ea typeface="黑体" panose="02010609060101010101" pitchFamily="49" charset="-122"/>
              </a:rPr>
              <a:t>t </a:t>
            </a:r>
            <a:r>
              <a:rPr lang="en-US" altLang="zh-CN" sz="2000" baseline="-25000" dirty="0">
                <a:solidFill>
                  <a:srgbClr val="FFFF00"/>
                </a:solidFill>
                <a:latin typeface="Times New Roman" panose="02020603050405020304" pitchFamily="18" charset="0"/>
                <a:ea typeface="黑体" panose="02010609060101010101" pitchFamily="49" charset="-122"/>
              </a:rPr>
              <a:t>½</a:t>
            </a:r>
            <a:r>
              <a:rPr lang="zh-CN" altLang="en-US" sz="2000" dirty="0">
                <a:solidFill>
                  <a:srgbClr val="FFFF00"/>
                </a:solidFill>
                <a:latin typeface="Times New Roman" panose="02020603050405020304" pitchFamily="18" charset="0"/>
                <a:ea typeface="黑体" panose="02010609060101010101" pitchFamily="49" charset="-122"/>
              </a:rPr>
              <a:t>（</a:t>
            </a:r>
            <a:r>
              <a:rPr lang="en-US" altLang="zh-CN" sz="2000" dirty="0">
                <a:solidFill>
                  <a:srgbClr val="FFFF00"/>
                </a:solidFill>
                <a:latin typeface="Times New Roman" panose="02020603050405020304" pitchFamily="18" charset="0"/>
                <a:ea typeface="黑体" panose="02010609060101010101" pitchFamily="49" charset="-122"/>
              </a:rPr>
              <a:t>1</a:t>
            </a:r>
            <a:r>
              <a:rPr lang="zh-CN" altLang="en-US"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00"/>
                </a:solidFill>
                <a:latin typeface="Times New Roman" panose="02020603050405020304" pitchFamily="18" charset="0"/>
                <a:ea typeface="黑体" panose="02010609060101010101" pitchFamily="49" charset="-122"/>
              </a:rPr>
              <a:t>C</a:t>
            </a:r>
            <a:r>
              <a:rPr lang="en-US" altLang="zh-CN" sz="2000" baseline="-25000" dirty="0">
                <a:solidFill>
                  <a:srgbClr val="FFFF00"/>
                </a:solidFill>
                <a:latin typeface="Times New Roman" panose="02020603050405020304" pitchFamily="18" charset="0"/>
                <a:ea typeface="黑体" panose="02010609060101010101" pitchFamily="49" charset="-122"/>
              </a:rPr>
              <a:t>0</a:t>
            </a:r>
            <a:r>
              <a:rPr lang="en-US" altLang="zh-CN" sz="2000" dirty="0">
                <a:solidFill>
                  <a:srgbClr val="FFFF00"/>
                </a:solidFill>
                <a:latin typeface="Times New Roman" panose="02020603050405020304" pitchFamily="18" charset="0"/>
                <a:ea typeface="黑体" panose="02010609060101010101" pitchFamily="49" charset="-122"/>
              </a:rPr>
              <a:t>t </a:t>
            </a:r>
            <a:r>
              <a:rPr lang="en-US" altLang="zh-CN" sz="2000" baseline="-25000" dirty="0">
                <a:solidFill>
                  <a:srgbClr val="FFFF00"/>
                </a:solidFill>
                <a:latin typeface="Times New Roman" panose="02020603050405020304" pitchFamily="18" charset="0"/>
                <a:ea typeface="黑体" panose="02010609060101010101" pitchFamily="49" charset="-122"/>
              </a:rPr>
              <a:t>½ </a:t>
            </a:r>
            <a:r>
              <a:rPr lang="zh-CN" altLang="en-US" sz="2000" dirty="0">
                <a:solidFill>
                  <a:srgbClr val="FFFF00"/>
                </a:solidFill>
                <a:latin typeface="Times New Roman" panose="02020603050405020304" pitchFamily="18" charset="0"/>
                <a:ea typeface="黑体" panose="02010609060101010101" pitchFamily="49" charset="-122"/>
              </a:rPr>
              <a:t>（</a:t>
            </a:r>
            <a:r>
              <a:rPr lang="en-US" altLang="zh-CN" sz="2000" dirty="0">
                <a:solidFill>
                  <a:srgbClr val="FFFF00"/>
                </a:solidFill>
                <a:latin typeface="Times New Roman" panose="02020603050405020304" pitchFamily="18" charset="0"/>
                <a:ea typeface="黑体" panose="02010609060101010101" pitchFamily="49" charset="-122"/>
              </a:rPr>
              <a:t>2</a:t>
            </a:r>
            <a:r>
              <a:rPr lang="zh-CN" altLang="en-US" sz="2000" dirty="0">
                <a:solidFill>
                  <a:srgbClr val="FFFF00"/>
                </a:solidFill>
                <a:latin typeface="Times New Roman" panose="02020603050405020304" pitchFamily="18" charset="0"/>
                <a:ea typeface="黑体" panose="02010609060101010101" pitchFamily="49" charset="-122"/>
              </a:rPr>
              <a:t>）＝</a:t>
            </a:r>
            <a:r>
              <a:rPr lang="en-US" altLang="zh-CN" sz="2000" dirty="0">
                <a:solidFill>
                  <a:srgbClr val="FFFF00"/>
                </a:solidFill>
                <a:latin typeface="Times New Roman" panose="02020603050405020304" pitchFamily="18" charset="0"/>
                <a:ea typeface="黑体" panose="02010609060101010101" pitchFamily="49" charset="-122"/>
              </a:rPr>
              <a:t>f (2): f(1)</a:t>
            </a:r>
          </a:p>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式中（</a:t>
            </a:r>
            <a:r>
              <a:rPr lang="en-US" altLang="zh-CN" sz="2000" dirty="0">
                <a:solidFill>
                  <a:srgbClr val="FFFFFF"/>
                </a:solidFill>
                <a:latin typeface="Times New Roman" panose="02020603050405020304" pitchFamily="18" charset="0"/>
                <a:ea typeface="黑体" panose="02010609060101010101" pitchFamily="49" charset="-122"/>
              </a:rPr>
              <a:t>1</a:t>
            </a:r>
            <a:r>
              <a:rPr lang="zh-CN" altLang="en-US" sz="2000" dirty="0">
                <a:solidFill>
                  <a:srgbClr val="FFFFFF"/>
                </a:solidFill>
                <a:latin typeface="Times New Roman" panose="02020603050405020304" pitchFamily="18" charset="0"/>
                <a:ea typeface="黑体" panose="02010609060101010101" pitchFamily="49" charset="-122"/>
              </a:rPr>
              <a:t>）和（</a:t>
            </a:r>
            <a:r>
              <a:rPr lang="en-US" altLang="zh-CN" sz="2000" dirty="0">
                <a:solidFill>
                  <a:srgbClr val="FFFFFF"/>
                </a:solidFill>
                <a:latin typeface="Times New Roman" panose="02020603050405020304" pitchFamily="18" charset="0"/>
                <a:ea typeface="黑体" panose="02010609060101010101" pitchFamily="49" charset="-122"/>
              </a:rPr>
              <a:t>2</a:t>
            </a:r>
            <a:r>
              <a:rPr lang="zh-CN" altLang="en-US" sz="2000" dirty="0">
                <a:solidFill>
                  <a:srgbClr val="FFFFFF"/>
                </a:solidFill>
                <a:latin typeface="Times New Roman" panose="02020603050405020304" pitchFamily="18" charset="0"/>
                <a:ea typeface="黑体" panose="02010609060101010101" pitchFamily="49" charset="-122"/>
              </a:rPr>
              <a:t>）代表两个不同的动力学组分，</a:t>
            </a:r>
            <a:r>
              <a:rPr lang="en-US" altLang="zh-CN" sz="2000" dirty="0">
                <a:solidFill>
                  <a:srgbClr val="FFFFFF"/>
                </a:solidFill>
                <a:latin typeface="Times New Roman" panose="02020603050405020304" pitchFamily="18" charset="0"/>
                <a:ea typeface="黑体" panose="02010609060101010101" pitchFamily="49" charset="-122"/>
              </a:rPr>
              <a:t>f</a:t>
            </a:r>
            <a:r>
              <a:rPr lang="zh-CN" altLang="en-US" sz="2000" dirty="0">
                <a:solidFill>
                  <a:srgbClr val="FFFFFF"/>
                </a:solidFill>
                <a:latin typeface="Times New Roman" panose="02020603050405020304" pitchFamily="18" charset="0"/>
                <a:ea typeface="黑体" panose="02010609060101010101" pitchFamily="49" charset="-122"/>
              </a:rPr>
              <a:t>代表其重复频率（拷贝数）</a:t>
            </a:r>
          </a:p>
          <a:p>
            <a:pPr marL="0" lvl="0" indent="0" eaLnBrk="1" hangingPunct="1">
              <a:spcBef>
                <a:spcPct val="50000"/>
              </a:spcBef>
              <a:buClrTx/>
              <a:buNone/>
            </a:pPr>
            <a:endParaRPr lang="zh-CN" altLang="en-US" sz="2000" dirty="0">
              <a:solidFill>
                <a:srgbClr val="FFFFFF"/>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复性动力学研究表明</a:t>
            </a:r>
          </a:p>
          <a:p>
            <a:pPr marL="0" lvl="0" indent="0" eaLnBrk="1" hangingPunct="1">
              <a:spcBef>
                <a:spcPct val="50000"/>
              </a:spcBef>
              <a:buClrTx/>
              <a:buNone/>
            </a:pPr>
            <a:r>
              <a:rPr lang="zh-CN" altLang="en-US" sz="2400" dirty="0">
                <a:solidFill>
                  <a:srgbClr val="FFFF00"/>
                </a:solidFill>
                <a:latin typeface="Times New Roman" panose="02020603050405020304" pitchFamily="18" charset="0"/>
                <a:ea typeface="黑体" panose="02010609060101010101" pitchFamily="49" charset="-122"/>
              </a:rPr>
              <a:t>     </a:t>
            </a:r>
          </a:p>
          <a:p>
            <a:pPr marL="0" lvl="0" indent="0" eaLnBrk="1" hangingPunct="1">
              <a:spcBef>
                <a:spcPct val="50000"/>
              </a:spcBef>
              <a:buClrTx/>
              <a:buNone/>
            </a:pPr>
            <a:endParaRPr lang="zh-CN" altLang="en-US" sz="2400" dirty="0">
              <a:solidFill>
                <a:srgbClr val="FFFF00"/>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endParaRPr lang="en-US" altLang="zh-CN" sz="2400" b="1" dirty="0">
              <a:solidFill>
                <a:srgbClr val="FFFF00"/>
              </a:solidFill>
              <a:latin typeface="Times New Roman" panose="02020603050405020304" pitchFamily="18" charset="0"/>
            </a:endParaRPr>
          </a:p>
        </p:txBody>
      </p:sp>
      <p:sp>
        <p:nvSpPr>
          <p:cNvPr id="17411" name="Text Box 3"/>
          <p:cNvSpPr txBox="1"/>
          <p:nvPr/>
        </p:nvSpPr>
        <p:spPr>
          <a:xfrm>
            <a:off x="3962400" y="1143000"/>
            <a:ext cx="3810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endParaRPr lang="zh-CN" altLang="zh-CN" sz="2800" dirty="0">
              <a:solidFill>
                <a:srgbClr val="FFFFFF"/>
              </a:solidFill>
              <a:latin typeface="Times New Roman" panose="02020603050405020304" pitchFamily="18" charset="0"/>
            </a:endParaRPr>
          </a:p>
        </p:txBody>
      </p:sp>
      <p:sp>
        <p:nvSpPr>
          <p:cNvPr id="17412" name="Text Box 4"/>
          <p:cNvSpPr txBox="1"/>
          <p:nvPr/>
        </p:nvSpPr>
        <p:spPr>
          <a:xfrm>
            <a:off x="2819400" y="4267200"/>
            <a:ext cx="6324600" cy="11303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80000"/>
              </a:lnSpc>
              <a:spcBef>
                <a:spcPct val="50000"/>
              </a:spcBef>
              <a:buClrTx/>
              <a:buNone/>
            </a:pPr>
            <a:r>
              <a:rPr lang="zh-CN" altLang="en-US" sz="2000" b="1" dirty="0">
                <a:solidFill>
                  <a:srgbClr val="FFFFFF"/>
                </a:solidFill>
                <a:latin typeface="Times New Roman" panose="02020603050405020304" pitchFamily="18" charset="0"/>
              </a:rPr>
              <a:t>原核生物基因组的</a:t>
            </a:r>
            <a:r>
              <a:rPr lang="en-US" altLang="zh-CN" sz="2000" b="1" dirty="0">
                <a:solidFill>
                  <a:srgbClr val="FFFFFF"/>
                </a:solidFill>
                <a:latin typeface="Times New Roman" panose="02020603050405020304" pitchFamily="18" charset="0"/>
              </a:rPr>
              <a:t>C</a:t>
            </a:r>
            <a:r>
              <a:rPr lang="en-US" altLang="zh-CN" sz="2000" b="1" baseline="-25000" dirty="0">
                <a:solidFill>
                  <a:srgbClr val="FFFFFF"/>
                </a:solidFill>
                <a:latin typeface="Times New Roman" panose="02020603050405020304" pitchFamily="18" charset="0"/>
              </a:rPr>
              <a:t>0</a:t>
            </a:r>
            <a:r>
              <a:rPr lang="en-US" altLang="zh-CN" sz="2000" b="1" dirty="0">
                <a:solidFill>
                  <a:srgbClr val="FFFFFF"/>
                </a:solidFill>
                <a:latin typeface="Times New Roman" panose="02020603050405020304" pitchFamily="18" charset="0"/>
              </a:rPr>
              <a:t>t</a:t>
            </a:r>
            <a:r>
              <a:rPr lang="zh-CN" altLang="en-US" sz="2000" b="1" dirty="0">
                <a:solidFill>
                  <a:srgbClr val="FFFFFF"/>
                </a:solidFill>
                <a:latin typeface="Times New Roman" panose="02020603050405020304" pitchFamily="18" charset="0"/>
              </a:rPr>
              <a:t>曲线是单一的</a:t>
            </a:r>
            <a:r>
              <a:rPr lang="en-US" altLang="zh-CN" sz="2000" b="1" dirty="0">
                <a:solidFill>
                  <a:srgbClr val="FFFFFF"/>
                </a:solidFill>
                <a:latin typeface="Times New Roman" panose="02020603050405020304" pitchFamily="18" charset="0"/>
              </a:rPr>
              <a:t>S</a:t>
            </a:r>
            <a:r>
              <a:rPr lang="zh-CN" altLang="en-US" sz="2000" b="1" dirty="0">
                <a:solidFill>
                  <a:srgbClr val="FFFFFF"/>
                </a:solidFill>
                <a:latin typeface="Times New Roman" panose="02020603050405020304" pitchFamily="18" charset="0"/>
              </a:rPr>
              <a:t>形曲线</a:t>
            </a:r>
          </a:p>
          <a:p>
            <a:pPr marL="0" lvl="0" indent="0" eaLnBrk="1" hangingPunct="1">
              <a:lnSpc>
                <a:spcPct val="80000"/>
              </a:lnSpc>
              <a:spcBef>
                <a:spcPct val="50000"/>
              </a:spcBef>
              <a:buClrTx/>
              <a:buNone/>
            </a:pPr>
            <a:r>
              <a:rPr lang="zh-CN" altLang="en-US" sz="2000" b="1" dirty="0">
                <a:solidFill>
                  <a:srgbClr val="FFFFFF"/>
                </a:solidFill>
                <a:latin typeface="Times New Roman" panose="02020603050405020304" pitchFamily="18" charset="0"/>
              </a:rPr>
              <a:t>真核生物基因组的</a:t>
            </a:r>
            <a:r>
              <a:rPr lang="en-US" altLang="zh-CN" sz="2000" b="1" dirty="0">
                <a:solidFill>
                  <a:srgbClr val="FFFFFF"/>
                </a:solidFill>
                <a:latin typeface="Times New Roman" panose="02020603050405020304" pitchFamily="18" charset="0"/>
              </a:rPr>
              <a:t>C</a:t>
            </a:r>
            <a:r>
              <a:rPr lang="en-US" altLang="zh-CN" sz="2000" b="1" baseline="-25000" dirty="0">
                <a:solidFill>
                  <a:srgbClr val="FFFFFF"/>
                </a:solidFill>
                <a:latin typeface="Times New Roman" panose="02020603050405020304" pitchFamily="18" charset="0"/>
              </a:rPr>
              <a:t>0</a:t>
            </a:r>
            <a:r>
              <a:rPr lang="en-US" altLang="zh-CN" sz="2000" b="1" dirty="0">
                <a:solidFill>
                  <a:srgbClr val="FFFFFF"/>
                </a:solidFill>
                <a:latin typeface="Times New Roman" panose="02020603050405020304" pitchFamily="18" charset="0"/>
              </a:rPr>
              <a:t>t</a:t>
            </a:r>
            <a:r>
              <a:rPr lang="zh-CN" altLang="en-US" sz="2000" b="1" dirty="0">
                <a:solidFill>
                  <a:srgbClr val="FFFFFF"/>
                </a:solidFill>
                <a:latin typeface="Times New Roman" panose="02020603050405020304" pitchFamily="18" charset="0"/>
              </a:rPr>
              <a:t>曲线是多</a:t>
            </a:r>
            <a:r>
              <a:rPr lang="en-US" altLang="zh-CN" sz="2000" b="1" dirty="0">
                <a:solidFill>
                  <a:srgbClr val="FFFFFF"/>
                </a:solidFill>
                <a:latin typeface="Times New Roman" panose="02020603050405020304" pitchFamily="18" charset="0"/>
              </a:rPr>
              <a:t>S</a:t>
            </a:r>
            <a:r>
              <a:rPr lang="zh-CN" altLang="en-US" sz="2000" b="1" dirty="0">
                <a:solidFill>
                  <a:srgbClr val="FFFFFF"/>
                </a:solidFill>
                <a:latin typeface="Times New Roman" panose="02020603050405020304" pitchFamily="18" charset="0"/>
              </a:rPr>
              <a:t>形曲线，由</a:t>
            </a:r>
          </a:p>
          <a:p>
            <a:pPr marL="0" lvl="0" indent="0" eaLnBrk="1" hangingPunct="1">
              <a:lnSpc>
                <a:spcPct val="80000"/>
              </a:lnSpc>
              <a:spcBef>
                <a:spcPct val="50000"/>
              </a:spcBef>
              <a:buClrTx/>
              <a:buNone/>
            </a:pPr>
            <a:r>
              <a:rPr lang="zh-CN" altLang="en-US" sz="2000" b="1" dirty="0">
                <a:solidFill>
                  <a:srgbClr val="FFFFFF"/>
                </a:solidFill>
                <a:latin typeface="Times New Roman" panose="02020603050405020304" pitchFamily="18" charset="0"/>
              </a:rPr>
              <a:t>若干个（一般</a:t>
            </a:r>
            <a:r>
              <a:rPr lang="en-US" altLang="zh-CN" sz="2000" b="1" dirty="0">
                <a:solidFill>
                  <a:srgbClr val="FFFFFF"/>
                </a:solidFill>
                <a:latin typeface="Times New Roman" panose="02020603050405020304" pitchFamily="18" charset="0"/>
              </a:rPr>
              <a:t>2</a:t>
            </a:r>
            <a:r>
              <a:rPr lang="zh-CN" altLang="en-US" sz="2000" b="1" dirty="0">
                <a:solidFill>
                  <a:srgbClr val="FFFFFF"/>
                </a:solidFill>
                <a:latin typeface="Times New Roman" panose="02020603050405020304" pitchFamily="18" charset="0"/>
              </a:rPr>
              <a:t>－</a:t>
            </a:r>
            <a:r>
              <a:rPr lang="en-US" altLang="zh-CN" sz="2000" b="1" dirty="0">
                <a:solidFill>
                  <a:srgbClr val="FFFFFF"/>
                </a:solidFill>
                <a:latin typeface="Times New Roman" panose="02020603050405020304" pitchFamily="18" charset="0"/>
              </a:rPr>
              <a:t>3</a:t>
            </a:r>
            <a:r>
              <a:rPr lang="zh-CN" altLang="en-US" sz="2000" b="1" dirty="0">
                <a:solidFill>
                  <a:srgbClr val="FFFFFF"/>
                </a:solidFill>
                <a:latin typeface="Times New Roman" panose="02020603050405020304" pitchFamily="18" charset="0"/>
              </a:rPr>
              <a:t>个）</a:t>
            </a:r>
            <a:r>
              <a:rPr lang="en-US" altLang="zh-CN" sz="2000" b="1" dirty="0">
                <a:solidFill>
                  <a:srgbClr val="FFFFFF"/>
                </a:solidFill>
                <a:latin typeface="Times New Roman" panose="02020603050405020304" pitchFamily="18" charset="0"/>
              </a:rPr>
              <a:t>S</a:t>
            </a:r>
            <a:r>
              <a:rPr lang="zh-CN" altLang="en-US" sz="2000" b="1" dirty="0">
                <a:solidFill>
                  <a:srgbClr val="FFFFFF"/>
                </a:solidFill>
                <a:latin typeface="Times New Roman" panose="02020603050405020304" pitchFamily="18" charset="0"/>
              </a:rPr>
              <a:t>形加合成的曲线。</a:t>
            </a:r>
          </a:p>
        </p:txBody>
      </p:sp>
      <p:sp>
        <p:nvSpPr>
          <p:cNvPr id="17413" name="AutoShape 5"/>
          <p:cNvSpPr/>
          <p:nvPr/>
        </p:nvSpPr>
        <p:spPr>
          <a:xfrm>
            <a:off x="2743200" y="4343400"/>
            <a:ext cx="152400" cy="914400"/>
          </a:xfrm>
          <a:prstGeom prst="leftBrace">
            <a:avLst>
              <a:gd name="adj1" fmla="val 50000"/>
              <a:gd name="adj2" fmla="val 50000"/>
            </a:avLst>
          </a:prstGeom>
          <a:noFill/>
          <a:ln w="28575" cap="flat" cmpd="sng">
            <a:solidFill>
              <a:srgbClr val="FFFF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graphicFrame>
        <p:nvGraphicFramePr>
          <p:cNvPr id="17414" name="Object 6"/>
          <p:cNvGraphicFramePr>
            <a:graphicFrameLocks noChangeAspect="1"/>
          </p:cNvGraphicFramePr>
          <p:nvPr/>
        </p:nvGraphicFramePr>
        <p:xfrm>
          <a:off x="4521200" y="3346450"/>
          <a:ext cx="101600" cy="165100"/>
        </p:xfrm>
        <a:graphic>
          <a:graphicData uri="http://schemas.openxmlformats.org/presentationml/2006/ole">
            <mc:AlternateContent xmlns:mc="http://schemas.openxmlformats.org/markup-compatibility/2006">
              <mc:Choice xmlns:v="urn:schemas-microsoft-com:vml" Requires="v">
                <p:oleObj spid="_x0000_s7322" r:id="rId3" imgW="101600" imgH="165100" progId="Equation.3">
                  <p:embed/>
                </p:oleObj>
              </mc:Choice>
              <mc:Fallback>
                <p:oleObj r:id="rId3" imgW="101600" imgH="165100" progId="Equation.3">
                  <p:embed/>
                  <p:pic>
                    <p:nvPicPr>
                      <p:cNvPr id="0" name="图片 3083"/>
                      <p:cNvPicPr/>
                      <p:nvPr/>
                    </p:nvPicPr>
                    <p:blipFill>
                      <a:blip r:embed="rId4"/>
                      <a:stretch>
                        <a:fillRect/>
                      </a:stretch>
                    </p:blipFill>
                    <p:spPr>
                      <a:xfrm>
                        <a:off x="4521200" y="3346450"/>
                        <a:ext cx="101600" cy="165100"/>
                      </a:xfrm>
                      <a:prstGeom prst="rect">
                        <a:avLst/>
                      </a:prstGeom>
                      <a:noFill/>
                      <a:ln w="38100">
                        <a:noFill/>
                        <a:miter/>
                      </a:ln>
                    </p:spPr>
                  </p:pic>
                </p:oleObj>
              </mc:Fallback>
            </mc:AlternateContent>
          </a:graphicData>
        </a:graphic>
      </p:graphicFrame>
      <p:graphicFrame>
        <p:nvGraphicFramePr>
          <p:cNvPr id="17415" name="Object 7"/>
          <p:cNvGraphicFramePr>
            <a:graphicFrameLocks noChangeAspect="1"/>
          </p:cNvGraphicFramePr>
          <p:nvPr/>
        </p:nvGraphicFramePr>
        <p:xfrm>
          <a:off x="4521200" y="3346450"/>
          <a:ext cx="101600" cy="165100"/>
        </p:xfrm>
        <a:graphic>
          <a:graphicData uri="http://schemas.openxmlformats.org/presentationml/2006/ole">
            <mc:AlternateContent xmlns:mc="http://schemas.openxmlformats.org/markup-compatibility/2006">
              <mc:Choice xmlns:v="urn:schemas-microsoft-com:vml" Requires="v">
                <p:oleObj spid="_x0000_s7323" r:id="rId5" imgW="101600" imgH="165100" progId="Equation.3">
                  <p:embed/>
                </p:oleObj>
              </mc:Choice>
              <mc:Fallback>
                <p:oleObj r:id="rId5" imgW="101600" imgH="165100" progId="Equation.3">
                  <p:embed/>
                  <p:pic>
                    <p:nvPicPr>
                      <p:cNvPr id="0" name="图片 3080"/>
                      <p:cNvPicPr/>
                      <p:nvPr/>
                    </p:nvPicPr>
                    <p:blipFill>
                      <a:blip r:embed="rId4"/>
                      <a:stretch>
                        <a:fillRect/>
                      </a:stretch>
                    </p:blipFill>
                    <p:spPr>
                      <a:xfrm>
                        <a:off x="4521200" y="3346450"/>
                        <a:ext cx="101600" cy="165100"/>
                      </a:xfrm>
                      <a:prstGeom prst="rect">
                        <a:avLst/>
                      </a:prstGeom>
                      <a:noFill/>
                      <a:ln w="38100">
                        <a:noFill/>
                        <a:miter/>
                      </a:ln>
                    </p:spPr>
                  </p:pic>
                </p:oleObj>
              </mc:Fallback>
            </mc:AlternateContent>
          </a:graphicData>
        </a:graphic>
      </p:graphicFrame>
      <p:graphicFrame>
        <p:nvGraphicFramePr>
          <p:cNvPr id="17416" name="Object 8"/>
          <p:cNvGraphicFramePr>
            <a:graphicFrameLocks noChangeAspect="1"/>
          </p:cNvGraphicFramePr>
          <p:nvPr/>
        </p:nvGraphicFramePr>
        <p:xfrm>
          <a:off x="4521200" y="3346450"/>
          <a:ext cx="101600" cy="165100"/>
        </p:xfrm>
        <a:graphic>
          <a:graphicData uri="http://schemas.openxmlformats.org/presentationml/2006/ole">
            <mc:AlternateContent xmlns:mc="http://schemas.openxmlformats.org/markup-compatibility/2006">
              <mc:Choice xmlns:v="urn:schemas-microsoft-com:vml" Requires="v">
                <p:oleObj spid="_x0000_s7324" r:id="rId6" imgW="101600" imgH="165100" progId="Equation.3">
                  <p:embed/>
                </p:oleObj>
              </mc:Choice>
              <mc:Fallback>
                <p:oleObj r:id="rId6" imgW="101600" imgH="165100" progId="Equation.3">
                  <p:embed/>
                  <p:pic>
                    <p:nvPicPr>
                      <p:cNvPr id="0" name="图片 3081"/>
                      <p:cNvPicPr/>
                      <p:nvPr/>
                    </p:nvPicPr>
                    <p:blipFill>
                      <a:blip r:embed="rId4"/>
                      <a:stretch>
                        <a:fillRect/>
                      </a:stretch>
                    </p:blipFill>
                    <p:spPr>
                      <a:xfrm>
                        <a:off x="4521200" y="3346450"/>
                        <a:ext cx="101600" cy="165100"/>
                      </a:xfrm>
                      <a:prstGeom prst="rect">
                        <a:avLst/>
                      </a:prstGeom>
                      <a:noFill/>
                      <a:ln w="38100">
                        <a:noFill/>
                        <a:miter/>
                      </a:ln>
                    </p:spPr>
                  </p:pic>
                </p:oleObj>
              </mc:Fallback>
            </mc:AlternateContent>
          </a:graphicData>
        </a:graphic>
      </p:graphicFrame>
      <p:graphicFrame>
        <p:nvGraphicFramePr>
          <p:cNvPr id="17417" name="Object 9"/>
          <p:cNvGraphicFramePr>
            <a:graphicFrameLocks noChangeAspect="1"/>
          </p:cNvGraphicFramePr>
          <p:nvPr/>
        </p:nvGraphicFramePr>
        <p:xfrm>
          <a:off x="4521200" y="3346450"/>
          <a:ext cx="101600" cy="165100"/>
        </p:xfrm>
        <a:graphic>
          <a:graphicData uri="http://schemas.openxmlformats.org/presentationml/2006/ole">
            <mc:AlternateContent xmlns:mc="http://schemas.openxmlformats.org/markup-compatibility/2006">
              <mc:Choice xmlns:v="urn:schemas-microsoft-com:vml" Requires="v">
                <p:oleObj spid="_x0000_s7325" r:id="rId7" imgW="101600" imgH="165100" progId="Equation.3">
                  <p:embed/>
                </p:oleObj>
              </mc:Choice>
              <mc:Fallback>
                <p:oleObj r:id="rId7" imgW="101600" imgH="165100" progId="Equation.3">
                  <p:embed/>
                  <p:pic>
                    <p:nvPicPr>
                      <p:cNvPr id="0" name="图片 3076"/>
                      <p:cNvPicPr/>
                      <p:nvPr/>
                    </p:nvPicPr>
                    <p:blipFill>
                      <a:blip r:embed="rId4"/>
                      <a:stretch>
                        <a:fillRect/>
                      </a:stretch>
                    </p:blipFill>
                    <p:spPr>
                      <a:xfrm>
                        <a:off x="4521200" y="3346450"/>
                        <a:ext cx="101600" cy="165100"/>
                      </a:xfrm>
                      <a:prstGeom prst="rect">
                        <a:avLst/>
                      </a:prstGeom>
                      <a:noFill/>
                      <a:ln w="38100">
                        <a:noFill/>
                        <a:miter/>
                      </a:ln>
                    </p:spPr>
                  </p:pic>
                </p:oleObj>
              </mc:Fallback>
            </mc:AlternateContent>
          </a:graphicData>
        </a:graphic>
      </p:graphicFrame>
      <p:graphicFrame>
        <p:nvGraphicFramePr>
          <p:cNvPr id="17418" name="Object 10"/>
          <p:cNvGraphicFramePr>
            <a:graphicFrameLocks noChangeAspect="1"/>
          </p:cNvGraphicFramePr>
          <p:nvPr/>
        </p:nvGraphicFramePr>
        <p:xfrm>
          <a:off x="4521200" y="3346450"/>
          <a:ext cx="101600" cy="165100"/>
        </p:xfrm>
        <a:graphic>
          <a:graphicData uri="http://schemas.openxmlformats.org/presentationml/2006/ole">
            <mc:AlternateContent xmlns:mc="http://schemas.openxmlformats.org/markup-compatibility/2006">
              <mc:Choice xmlns:v="urn:schemas-microsoft-com:vml" Requires="v">
                <p:oleObj spid="_x0000_s7326" r:id="rId8" imgW="101600" imgH="165100" progId="Equation.3">
                  <p:embed/>
                </p:oleObj>
              </mc:Choice>
              <mc:Fallback>
                <p:oleObj r:id="rId8" imgW="101600" imgH="165100" progId="Equation.3">
                  <p:embed/>
                  <p:pic>
                    <p:nvPicPr>
                      <p:cNvPr id="0" name="图片 3078"/>
                      <p:cNvPicPr/>
                      <p:nvPr/>
                    </p:nvPicPr>
                    <p:blipFill>
                      <a:blip r:embed="rId4"/>
                      <a:stretch>
                        <a:fillRect/>
                      </a:stretch>
                    </p:blipFill>
                    <p:spPr>
                      <a:xfrm>
                        <a:off x="4521200" y="3346450"/>
                        <a:ext cx="101600" cy="165100"/>
                      </a:xfrm>
                      <a:prstGeom prst="rect">
                        <a:avLst/>
                      </a:prstGeom>
                      <a:noFill/>
                      <a:ln w="38100">
                        <a:noFill/>
                        <a:miter/>
                      </a:ln>
                    </p:spPr>
                  </p:pic>
                </p:oleObj>
              </mc:Fallback>
            </mc:AlternateContent>
          </a:graphicData>
        </a:graphic>
      </p:graphicFrame>
      <p:graphicFrame>
        <p:nvGraphicFramePr>
          <p:cNvPr id="17419" name="Object 11"/>
          <p:cNvGraphicFramePr>
            <a:graphicFrameLocks noChangeAspect="1"/>
          </p:cNvGraphicFramePr>
          <p:nvPr/>
        </p:nvGraphicFramePr>
        <p:xfrm>
          <a:off x="4521200" y="3346450"/>
          <a:ext cx="101600" cy="165100"/>
        </p:xfrm>
        <a:graphic>
          <a:graphicData uri="http://schemas.openxmlformats.org/presentationml/2006/ole">
            <mc:AlternateContent xmlns:mc="http://schemas.openxmlformats.org/markup-compatibility/2006">
              <mc:Choice xmlns:v="urn:schemas-microsoft-com:vml" Requires="v">
                <p:oleObj spid="_x0000_s7327" r:id="rId9" imgW="101600" imgH="165100" progId="Equation.3">
                  <p:embed/>
                </p:oleObj>
              </mc:Choice>
              <mc:Fallback>
                <p:oleObj r:id="rId9" imgW="101600" imgH="165100" progId="Equation.3">
                  <p:embed/>
                  <p:pic>
                    <p:nvPicPr>
                      <p:cNvPr id="0" name="图片 3075"/>
                      <p:cNvPicPr/>
                      <p:nvPr/>
                    </p:nvPicPr>
                    <p:blipFill>
                      <a:blip r:embed="rId4"/>
                      <a:stretch>
                        <a:fillRect/>
                      </a:stretch>
                    </p:blipFill>
                    <p:spPr>
                      <a:xfrm>
                        <a:off x="4521200" y="3346450"/>
                        <a:ext cx="101600" cy="165100"/>
                      </a:xfrm>
                      <a:prstGeom prst="rect">
                        <a:avLst/>
                      </a:prstGeom>
                      <a:noFill/>
                      <a:ln w="38100">
                        <a:noFill/>
                        <a:miter/>
                      </a:ln>
                    </p:spPr>
                  </p:pic>
                </p:oleObj>
              </mc:Fallback>
            </mc:AlternateContent>
          </a:graphicData>
        </a:graphic>
      </p:graphicFrame>
      <p:graphicFrame>
        <p:nvGraphicFramePr>
          <p:cNvPr id="17420" name="Object 12"/>
          <p:cNvGraphicFramePr>
            <a:graphicFrameLocks noChangeAspect="1"/>
          </p:cNvGraphicFramePr>
          <p:nvPr/>
        </p:nvGraphicFramePr>
        <p:xfrm>
          <a:off x="4419600" y="3378200"/>
          <a:ext cx="304800" cy="101600"/>
        </p:xfrm>
        <a:graphic>
          <a:graphicData uri="http://schemas.openxmlformats.org/presentationml/2006/ole">
            <mc:AlternateContent xmlns:mc="http://schemas.openxmlformats.org/markup-compatibility/2006">
              <mc:Choice xmlns:v="urn:schemas-microsoft-com:vml" Requires="v">
                <p:oleObj spid="_x0000_s7328" r:id="rId10" imgW="304800" imgH="101600" progId="Equation.3">
                  <p:embed/>
                </p:oleObj>
              </mc:Choice>
              <mc:Fallback>
                <p:oleObj r:id="rId10" imgW="304800" imgH="101600" progId="Equation.3">
                  <p:embed/>
                  <p:pic>
                    <p:nvPicPr>
                      <p:cNvPr id="0" name="图片 3077"/>
                      <p:cNvPicPr/>
                      <p:nvPr/>
                    </p:nvPicPr>
                    <p:blipFill>
                      <a:blip r:embed="rId11"/>
                      <a:stretch>
                        <a:fillRect/>
                      </a:stretch>
                    </p:blipFill>
                    <p:spPr>
                      <a:xfrm>
                        <a:off x="4419600" y="3378200"/>
                        <a:ext cx="304800" cy="101600"/>
                      </a:xfrm>
                      <a:prstGeom prst="rect">
                        <a:avLst/>
                      </a:prstGeom>
                      <a:noFill/>
                      <a:ln w="38100">
                        <a:noFill/>
                        <a:miter/>
                      </a:ln>
                    </p:spPr>
                  </p:pic>
                </p:oleObj>
              </mc:Fallback>
            </mc:AlternateContent>
          </a:graphicData>
        </a:graphic>
      </p:graphicFrame>
      <p:graphicFrame>
        <p:nvGraphicFramePr>
          <p:cNvPr id="17421" name="Object 13"/>
          <p:cNvGraphicFramePr>
            <a:graphicFrameLocks noChangeAspect="1"/>
          </p:cNvGraphicFramePr>
          <p:nvPr/>
        </p:nvGraphicFramePr>
        <p:xfrm>
          <a:off x="4521200" y="3346450"/>
          <a:ext cx="101600" cy="165100"/>
        </p:xfrm>
        <a:graphic>
          <a:graphicData uri="http://schemas.openxmlformats.org/presentationml/2006/ole">
            <mc:AlternateContent xmlns:mc="http://schemas.openxmlformats.org/markup-compatibility/2006">
              <mc:Choice xmlns:v="urn:schemas-microsoft-com:vml" Requires="v">
                <p:oleObj spid="_x0000_s7329" r:id="rId12" imgW="101600" imgH="165100" progId="Equation.3">
                  <p:embed/>
                </p:oleObj>
              </mc:Choice>
              <mc:Fallback>
                <p:oleObj r:id="rId12" imgW="101600" imgH="165100" progId="Equation.3">
                  <p:embed/>
                  <p:pic>
                    <p:nvPicPr>
                      <p:cNvPr id="0" name="图片 3082"/>
                      <p:cNvPicPr/>
                      <p:nvPr/>
                    </p:nvPicPr>
                    <p:blipFill>
                      <a:blip r:embed="rId4"/>
                      <a:stretch>
                        <a:fillRect/>
                      </a:stretch>
                    </p:blipFill>
                    <p:spPr>
                      <a:xfrm>
                        <a:off x="4521200" y="3346450"/>
                        <a:ext cx="101600" cy="165100"/>
                      </a:xfrm>
                      <a:prstGeom prst="rect">
                        <a:avLst/>
                      </a:prstGeom>
                      <a:noFill/>
                      <a:ln w="38100">
                        <a:noFill/>
                        <a:miter/>
                      </a:ln>
                    </p:spPr>
                  </p:pic>
                </p:oleObj>
              </mc:Fallback>
            </mc:AlternateContent>
          </a:graphicData>
        </a:graphic>
      </p:graphicFrame>
      <p:sp>
        <p:nvSpPr>
          <p:cNvPr id="17422" name="Rectangle 19"/>
          <p:cNvSpPr/>
          <p:nvPr/>
        </p:nvSpPr>
        <p:spPr>
          <a:xfrm>
            <a:off x="0" y="3205163"/>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17423" name="Rectangle 21"/>
          <p:cNvSpPr/>
          <p:nvPr/>
        </p:nvSpPr>
        <p:spPr>
          <a:xfrm>
            <a:off x="0" y="3205163"/>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graphicFrame>
        <p:nvGraphicFramePr>
          <p:cNvPr id="17424" name="Object 20"/>
          <p:cNvGraphicFramePr>
            <a:graphicFrameLocks noChangeAspect="1"/>
          </p:cNvGraphicFramePr>
          <p:nvPr/>
        </p:nvGraphicFramePr>
        <p:xfrm>
          <a:off x="1219200" y="1143000"/>
          <a:ext cx="7086600" cy="885825"/>
        </p:xfrm>
        <a:graphic>
          <a:graphicData uri="http://schemas.openxmlformats.org/presentationml/2006/ole">
            <mc:AlternateContent xmlns:mc="http://schemas.openxmlformats.org/markup-compatibility/2006">
              <mc:Choice xmlns:v="urn:schemas-microsoft-com:vml" Requires="v">
                <p:oleObj spid="_x0000_s7330" r:id="rId13" imgW="3581400" imgH="444500" progId="Equation.3">
                  <p:embed/>
                </p:oleObj>
              </mc:Choice>
              <mc:Fallback>
                <p:oleObj r:id="rId13" imgW="3581400" imgH="444500" progId="Equation.3">
                  <p:embed/>
                  <p:pic>
                    <p:nvPicPr>
                      <p:cNvPr id="0" name="图片 3079"/>
                      <p:cNvPicPr/>
                      <p:nvPr/>
                    </p:nvPicPr>
                    <p:blipFill>
                      <a:blip r:embed="rId14"/>
                      <a:stretch>
                        <a:fillRect/>
                      </a:stretch>
                    </p:blipFill>
                    <p:spPr>
                      <a:xfrm>
                        <a:off x="1219200" y="1143000"/>
                        <a:ext cx="7086600" cy="885825"/>
                      </a:xfrm>
                      <a:prstGeom prst="rect">
                        <a:avLst/>
                      </a:prstGeom>
                      <a:solidFill>
                        <a:srgbClr val="FFFF00"/>
                      </a:solidFill>
                      <a:ln w="38100">
                        <a:noFill/>
                        <a:miter/>
                      </a:ln>
                    </p:spPr>
                  </p:pic>
                </p:oleObj>
              </mc:Fallback>
            </mc:AlternateContent>
          </a:graphicData>
        </a:graphic>
      </p:graphicFrame>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434" name="Picture 2" descr="X-8-1"/>
          <p:cNvPicPr>
            <a:picLocks noChangeAspect="1"/>
          </p:cNvPicPr>
          <p:nvPr/>
        </p:nvPicPr>
        <p:blipFill>
          <a:blip r:embed="rId3"/>
          <a:stretch>
            <a:fillRect/>
          </a:stretch>
        </p:blipFill>
        <p:spPr>
          <a:xfrm>
            <a:off x="3810000" y="30163"/>
            <a:ext cx="5334000" cy="5181600"/>
          </a:xfrm>
          <a:prstGeom prst="rect">
            <a:avLst/>
          </a:prstGeom>
          <a:noFill/>
          <a:ln w="9525">
            <a:noFill/>
          </a:ln>
        </p:spPr>
      </p:pic>
      <p:sp>
        <p:nvSpPr>
          <p:cNvPr id="18435" name="Text Box 3"/>
          <p:cNvSpPr txBox="1"/>
          <p:nvPr/>
        </p:nvSpPr>
        <p:spPr>
          <a:xfrm>
            <a:off x="0" y="762000"/>
            <a:ext cx="3657600" cy="46593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zh-CN" altLang="en-US" sz="2000" dirty="0">
                <a:solidFill>
                  <a:srgbClr val="FFFFFF"/>
                </a:solidFill>
                <a:latin typeface="Times New Roman" panose="02020603050405020304" pitchFamily="18" charset="0"/>
                <a:ea typeface="黑体" panose="02010609060101010101" pitchFamily="49" charset="-122"/>
              </a:rPr>
              <a:t>如图</a:t>
            </a:r>
            <a:r>
              <a:rPr lang="en-US" altLang="zh-CN" sz="2000" dirty="0">
                <a:solidFill>
                  <a:srgbClr val="FFFFFF"/>
                </a:solidFill>
                <a:latin typeface="Times New Roman" panose="02020603050405020304" pitchFamily="18" charset="0"/>
                <a:ea typeface="黑体" panose="02010609060101010101" pitchFamily="49" charset="-122"/>
              </a:rPr>
              <a:t>5</a:t>
            </a:r>
            <a:r>
              <a:rPr lang="zh-CN" altLang="en-US" sz="2000" dirty="0">
                <a:solidFill>
                  <a:srgbClr val="FFFFFF"/>
                </a:solidFill>
                <a:latin typeface="Times New Roman" panose="02020603050405020304" pitchFamily="18" charset="0"/>
                <a:ea typeface="黑体" panose="02010609060101010101" pitchFamily="49" charset="-122"/>
              </a:rPr>
              <a:t>－</a:t>
            </a:r>
            <a:r>
              <a:rPr lang="en-US" altLang="zh-CN" sz="2000" dirty="0">
                <a:solidFill>
                  <a:srgbClr val="FFFFFF"/>
                </a:solidFill>
                <a:latin typeface="Times New Roman" panose="02020603050405020304" pitchFamily="18" charset="0"/>
                <a:ea typeface="黑体" panose="02010609060101010101" pitchFamily="49" charset="-122"/>
              </a:rPr>
              <a:t>6</a:t>
            </a:r>
            <a:r>
              <a:rPr lang="zh-CN" altLang="en-US" sz="2000" dirty="0">
                <a:solidFill>
                  <a:srgbClr val="FFFFFF"/>
                </a:solidFill>
                <a:latin typeface="Times New Roman" panose="02020603050405020304" pitchFamily="18" charset="0"/>
                <a:ea typeface="黑体" panose="02010609060101010101" pitchFamily="49" charset="-122"/>
              </a:rPr>
              <a:t>所示：求</a:t>
            </a:r>
            <a:r>
              <a:rPr lang="en-US" altLang="zh-CN" sz="2000" dirty="0">
                <a:solidFill>
                  <a:srgbClr val="FFFFFF"/>
                </a:solidFill>
                <a:latin typeface="Times New Roman" panose="02020603050405020304" pitchFamily="18" charset="0"/>
                <a:ea typeface="黑体" panose="02010609060101010101" pitchFamily="49" charset="-122"/>
              </a:rPr>
              <a:t>A</a:t>
            </a:r>
            <a:r>
              <a:rPr lang="zh-CN" altLang="en-US" sz="2000" dirty="0">
                <a:solidFill>
                  <a:srgbClr val="FFFFFF"/>
                </a:solidFill>
                <a:latin typeface="Times New Roman" panose="02020603050405020304" pitchFamily="18" charset="0"/>
                <a:ea typeface="黑体" panose="02010609060101010101" pitchFamily="49" charset="-122"/>
              </a:rPr>
              <a:t>、</a:t>
            </a:r>
            <a:r>
              <a:rPr lang="en-US" altLang="zh-CN" sz="2000" dirty="0">
                <a:solidFill>
                  <a:srgbClr val="FFFFFF"/>
                </a:solidFill>
                <a:latin typeface="Times New Roman" panose="02020603050405020304" pitchFamily="18" charset="0"/>
                <a:ea typeface="黑体" panose="02010609060101010101" pitchFamily="49" charset="-122"/>
              </a:rPr>
              <a:t>B</a:t>
            </a:r>
            <a:r>
              <a:rPr lang="zh-CN" altLang="en-US" sz="2000" dirty="0">
                <a:solidFill>
                  <a:srgbClr val="FFFFFF"/>
                </a:solidFill>
                <a:latin typeface="Times New Roman" panose="02020603050405020304" pitchFamily="18" charset="0"/>
                <a:ea typeface="黑体" panose="02010609060101010101" pitchFamily="49" charset="-122"/>
              </a:rPr>
              <a:t>、</a:t>
            </a:r>
            <a:r>
              <a:rPr lang="en-US" altLang="zh-CN" sz="2000" dirty="0">
                <a:solidFill>
                  <a:srgbClr val="FFFFFF"/>
                </a:solidFill>
                <a:latin typeface="Times New Roman" panose="02020603050405020304" pitchFamily="18" charset="0"/>
                <a:ea typeface="黑体" panose="02010609060101010101" pitchFamily="49" charset="-122"/>
              </a:rPr>
              <a:t>C</a:t>
            </a:r>
            <a:r>
              <a:rPr lang="zh-CN" altLang="en-US" sz="2000" dirty="0">
                <a:solidFill>
                  <a:srgbClr val="FFFFFF"/>
                </a:solidFill>
                <a:latin typeface="Times New Roman" panose="02020603050405020304" pitchFamily="18" charset="0"/>
                <a:ea typeface="黑体" panose="02010609060101010101" pitchFamily="49" charset="-122"/>
              </a:rPr>
              <a:t>的复杂性和各自的重复频率？</a:t>
            </a:r>
          </a:p>
          <a:p>
            <a:pPr marL="0" lvl="0" indent="0" eaLnBrk="1" hangingPunct="1">
              <a:buClrTx/>
              <a:buNone/>
            </a:pPr>
            <a:r>
              <a:rPr lang="zh-CN" altLang="en-US" sz="2000" dirty="0">
                <a:solidFill>
                  <a:srgbClr val="FFFFFF"/>
                </a:solidFill>
                <a:latin typeface="Times New Roman" panose="02020603050405020304" pitchFamily="18" charset="0"/>
                <a:ea typeface="黑体" panose="02010609060101010101" pitchFamily="49" charset="-122"/>
              </a:rPr>
              <a:t>已知：基因组：</a:t>
            </a:r>
            <a:r>
              <a:rPr lang="en-US" altLang="zh-CN" sz="2000" dirty="0">
                <a:solidFill>
                  <a:srgbClr val="FFFFFF"/>
                </a:solidFill>
                <a:latin typeface="Times New Roman" panose="02020603050405020304" pitchFamily="18" charset="0"/>
                <a:ea typeface="黑体" panose="02010609060101010101" pitchFamily="49" charset="-122"/>
              </a:rPr>
              <a:t>7.0 </a:t>
            </a:r>
            <a:r>
              <a:rPr lang="en-US" altLang="zh-CN" sz="20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10</a:t>
            </a:r>
            <a:r>
              <a:rPr lang="en-US" altLang="zh-CN" sz="2000" baseline="30000" dirty="0">
                <a:solidFill>
                  <a:srgbClr val="FFFFFF"/>
                </a:solidFill>
                <a:latin typeface="Times New Roman" panose="02020603050405020304" pitchFamily="18" charset="0"/>
                <a:ea typeface="黑体" panose="02010609060101010101" pitchFamily="49" charset="-122"/>
              </a:rPr>
              <a:t>8</a:t>
            </a:r>
            <a:r>
              <a:rPr lang="en-US" altLang="zh-CN" sz="2000" dirty="0">
                <a:solidFill>
                  <a:srgbClr val="FFFFFF"/>
                </a:solidFill>
                <a:latin typeface="Times New Roman" panose="02020603050405020304" pitchFamily="18" charset="0"/>
                <a:ea typeface="黑体" panose="02010609060101010101" pitchFamily="49" charset="-122"/>
              </a:rPr>
              <a:t>bp</a:t>
            </a:r>
          </a:p>
          <a:p>
            <a:pPr marL="0" lvl="0" indent="0" eaLnBrk="1" hangingPunct="1">
              <a:buClrTx/>
              <a:buNone/>
            </a:pPr>
            <a:r>
              <a:rPr lang="en-US" altLang="zh-CN" sz="2000" dirty="0">
                <a:solidFill>
                  <a:srgbClr val="FFFFFF"/>
                </a:solidFill>
                <a:latin typeface="Times New Roman" panose="02020603050405020304" pitchFamily="18" charset="0"/>
                <a:ea typeface="黑体" panose="02010609060101010101" pitchFamily="49" charset="-122"/>
              </a:rPr>
              <a:t>A:  25%      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t </a:t>
            </a:r>
            <a:r>
              <a:rPr lang="en-US" altLang="zh-CN" sz="2000" baseline="-25000" dirty="0">
                <a:solidFill>
                  <a:srgbClr val="FFFFFF"/>
                </a:solidFill>
                <a:latin typeface="Times New Roman" panose="02020603050405020304" pitchFamily="18" charset="0"/>
                <a:ea typeface="黑体" panose="02010609060101010101" pitchFamily="49" charset="-122"/>
              </a:rPr>
              <a:t>(A)1/2 </a:t>
            </a:r>
            <a:r>
              <a:rPr lang="zh-CN" altLang="en-US" sz="2000" dirty="0">
                <a:solidFill>
                  <a:srgbClr val="FFFFFF"/>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0.0013</a:t>
            </a:r>
          </a:p>
          <a:p>
            <a:pPr marL="0" lvl="0" indent="0" eaLnBrk="1" hangingPunct="1">
              <a:buClrTx/>
              <a:buNone/>
            </a:pPr>
            <a:r>
              <a:rPr lang="en-US" altLang="zh-CN" sz="2000" dirty="0">
                <a:solidFill>
                  <a:srgbClr val="FFFFFF"/>
                </a:solidFill>
                <a:latin typeface="Times New Roman" panose="02020603050405020304" pitchFamily="18" charset="0"/>
                <a:ea typeface="黑体" panose="02010609060101010101" pitchFamily="49" charset="-122"/>
              </a:rPr>
              <a:t>B:  30%      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t </a:t>
            </a:r>
            <a:r>
              <a:rPr lang="en-US" altLang="zh-CN" sz="2000" baseline="-25000" dirty="0">
                <a:solidFill>
                  <a:srgbClr val="FFFFFF"/>
                </a:solidFill>
                <a:latin typeface="Times New Roman" panose="02020603050405020304" pitchFamily="18" charset="0"/>
                <a:ea typeface="黑体" panose="02010609060101010101" pitchFamily="49" charset="-122"/>
              </a:rPr>
              <a:t>(B)1/2  </a:t>
            </a:r>
            <a:r>
              <a:rPr lang="en-US" altLang="zh-CN" sz="2400" baseline="-25000" dirty="0">
                <a:solidFill>
                  <a:srgbClr val="FFFFFF"/>
                </a:solidFill>
                <a:latin typeface="Times New Roman" panose="02020603050405020304" pitchFamily="18" charset="0"/>
                <a:ea typeface="黑体" panose="02010609060101010101" pitchFamily="49" charset="-122"/>
              </a:rPr>
              <a:t> </a:t>
            </a:r>
            <a:r>
              <a:rPr lang="en-US" altLang="zh-CN" sz="2400" dirty="0">
                <a:solidFill>
                  <a:srgbClr val="FFFFFF"/>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1.9</a:t>
            </a:r>
          </a:p>
          <a:p>
            <a:pPr marL="0" lvl="0" indent="0" eaLnBrk="1" hangingPunct="1">
              <a:buClrTx/>
              <a:buNone/>
            </a:pPr>
            <a:r>
              <a:rPr lang="en-US" altLang="zh-CN" sz="2000" dirty="0">
                <a:solidFill>
                  <a:srgbClr val="FFFFFF"/>
                </a:solidFill>
                <a:latin typeface="Times New Roman" panose="02020603050405020304" pitchFamily="18" charset="0"/>
                <a:ea typeface="黑体" panose="02010609060101010101" pitchFamily="49" charset="-122"/>
              </a:rPr>
              <a:t>C:  45%      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t </a:t>
            </a:r>
            <a:r>
              <a:rPr lang="en-US" altLang="zh-CN" sz="2000" baseline="-25000" dirty="0">
                <a:solidFill>
                  <a:srgbClr val="FFFFFF"/>
                </a:solidFill>
                <a:latin typeface="Times New Roman" panose="02020603050405020304" pitchFamily="18" charset="0"/>
                <a:ea typeface="黑体" panose="02010609060101010101" pitchFamily="49" charset="-122"/>
              </a:rPr>
              <a:t>(C)1/2  </a:t>
            </a:r>
            <a:r>
              <a:rPr lang="zh-CN" altLang="en-US" sz="2000" dirty="0">
                <a:solidFill>
                  <a:srgbClr val="FFFFFF"/>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630</a:t>
            </a:r>
          </a:p>
          <a:p>
            <a:pPr marL="0" lvl="0" indent="0" eaLnBrk="1" hangingPunct="1">
              <a:buClrTx/>
              <a:buNone/>
            </a:pPr>
            <a:r>
              <a:rPr lang="zh-CN" altLang="en-US" sz="2000" dirty="0">
                <a:solidFill>
                  <a:srgbClr val="FFFFFF"/>
                </a:solidFill>
                <a:latin typeface="Times New Roman" panose="02020603050405020304" pitchFamily="18" charset="0"/>
                <a:ea typeface="黑体" panose="02010609060101010101" pitchFamily="49" charset="-122"/>
              </a:rPr>
              <a:t>以上数值是从复性动力学曲线上查得。</a:t>
            </a:r>
          </a:p>
          <a:p>
            <a:pPr marL="0" lvl="0" indent="0" eaLnBrk="1" hangingPunct="1">
              <a:buClrTx/>
              <a:buNone/>
            </a:pPr>
            <a:endParaRPr lang="zh-CN" altLang="en-US" sz="2000" dirty="0">
              <a:solidFill>
                <a:srgbClr val="FFFFFF"/>
              </a:solidFill>
              <a:latin typeface="Times New Roman" panose="02020603050405020304" pitchFamily="18" charset="0"/>
              <a:ea typeface="黑体" panose="02010609060101010101" pitchFamily="49" charset="-122"/>
            </a:endParaRPr>
          </a:p>
          <a:p>
            <a:pPr marL="0" lvl="0" indent="0" eaLnBrk="1" hangingPunct="1">
              <a:buClrTx/>
              <a:buNone/>
            </a:pPr>
            <a:r>
              <a:rPr lang="zh-CN" altLang="en-US" sz="2000" dirty="0">
                <a:solidFill>
                  <a:srgbClr val="FFFFFF"/>
                </a:solidFill>
                <a:latin typeface="Times New Roman" panose="02020603050405020304" pitchFamily="18" charset="0"/>
                <a:ea typeface="黑体" panose="02010609060101010101" pitchFamily="49" charset="-122"/>
              </a:rPr>
              <a:t>根据</a:t>
            </a:r>
            <a:r>
              <a:rPr lang="zh-CN" altLang="en-US" sz="2000" dirty="0">
                <a:latin typeface="Times New Roman" panose="02020603050405020304" pitchFamily="18" charset="0"/>
                <a:ea typeface="黑体" panose="02010609060101010101" pitchFamily="49" charset="-122"/>
              </a:rPr>
              <a:t>：</a:t>
            </a:r>
            <a:endParaRPr lang="zh-CN" altLang="en-US" sz="2000" dirty="0">
              <a:solidFill>
                <a:srgbClr val="FFFFFF"/>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endParaRPr lang="zh-CN" altLang="en-US" sz="1600" dirty="0">
              <a:solidFill>
                <a:srgbClr val="FFFFFF"/>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endParaRPr lang="zh-CN" altLang="en-US" sz="2000" baseline="-25000" dirty="0">
              <a:solidFill>
                <a:srgbClr val="FFFFFF"/>
              </a:solidFill>
              <a:latin typeface="Times New Roman" panose="02020603050405020304" pitchFamily="18" charset="0"/>
              <a:ea typeface="黑体" panose="02010609060101010101" pitchFamily="49" charset="-122"/>
            </a:endParaRPr>
          </a:p>
          <a:p>
            <a:pPr marL="0" lvl="0" indent="0" eaLnBrk="1" hangingPunct="1">
              <a:spcBef>
                <a:spcPct val="50000"/>
              </a:spcBef>
              <a:buClrTx/>
              <a:buNone/>
            </a:pPr>
            <a:endParaRPr lang="en-US" altLang="zh-CN" sz="2000" b="1" baseline="-25000" dirty="0">
              <a:solidFill>
                <a:srgbClr val="FFFFFF"/>
              </a:solidFill>
              <a:latin typeface="Times New Roman" panose="02020603050405020304" pitchFamily="18" charset="0"/>
            </a:endParaRPr>
          </a:p>
        </p:txBody>
      </p:sp>
      <p:sp>
        <p:nvSpPr>
          <p:cNvPr id="18436" name="Text Box 4"/>
          <p:cNvSpPr txBox="1"/>
          <p:nvPr/>
        </p:nvSpPr>
        <p:spPr>
          <a:xfrm>
            <a:off x="5435600" y="2133600"/>
            <a:ext cx="838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chemeClr val="bg1"/>
                </a:solidFill>
                <a:latin typeface="Times New Roman" panose="02020603050405020304" pitchFamily="18" charset="0"/>
              </a:rPr>
              <a:t>S’</a:t>
            </a:r>
            <a:r>
              <a:rPr lang="en-US" altLang="zh-CN" sz="2000" baseline="-25000" dirty="0">
                <a:solidFill>
                  <a:schemeClr val="bg1"/>
                </a:solidFill>
                <a:latin typeface="Times New Roman" panose="02020603050405020304" pitchFamily="18" charset="0"/>
              </a:rPr>
              <a:t>(</a:t>
            </a:r>
            <a:r>
              <a:rPr lang="en-US" altLang="zh-CN" sz="2000" b="1" baseline="-25000" dirty="0">
                <a:solidFill>
                  <a:schemeClr val="bg1"/>
                </a:solidFill>
                <a:latin typeface="Times New Roman" panose="02020603050405020304" pitchFamily="18" charset="0"/>
              </a:rPr>
              <a:t>A</a:t>
            </a:r>
            <a:r>
              <a:rPr lang="en-US" altLang="zh-CN" sz="2000" baseline="-25000" dirty="0">
                <a:solidFill>
                  <a:schemeClr val="bg1"/>
                </a:solidFill>
                <a:latin typeface="Times New Roman" panose="02020603050405020304" pitchFamily="18" charset="0"/>
              </a:rPr>
              <a:t>)</a:t>
            </a:r>
          </a:p>
        </p:txBody>
      </p:sp>
      <p:sp>
        <p:nvSpPr>
          <p:cNvPr id="18437" name="Text Box 5"/>
          <p:cNvSpPr txBox="1"/>
          <p:nvPr/>
        </p:nvSpPr>
        <p:spPr>
          <a:xfrm>
            <a:off x="6804025" y="1557338"/>
            <a:ext cx="838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chemeClr val="bg1"/>
                </a:solidFill>
                <a:latin typeface="Times New Roman" panose="02020603050405020304" pitchFamily="18" charset="0"/>
              </a:rPr>
              <a:t>S’</a:t>
            </a:r>
            <a:r>
              <a:rPr lang="en-US" altLang="zh-CN" sz="2000" b="1" baseline="-25000" dirty="0">
                <a:solidFill>
                  <a:schemeClr val="bg1"/>
                </a:solidFill>
                <a:latin typeface="Times New Roman" panose="02020603050405020304" pitchFamily="18" charset="0"/>
              </a:rPr>
              <a:t>(B</a:t>
            </a:r>
            <a:r>
              <a:rPr lang="en-US" altLang="zh-CN" sz="2000" baseline="-25000" dirty="0">
                <a:solidFill>
                  <a:schemeClr val="bg1"/>
                </a:solidFill>
                <a:latin typeface="Times New Roman" panose="02020603050405020304" pitchFamily="18" charset="0"/>
              </a:rPr>
              <a:t>)</a:t>
            </a:r>
          </a:p>
        </p:txBody>
      </p:sp>
      <p:sp>
        <p:nvSpPr>
          <p:cNvPr id="18438" name="Text Box 6"/>
          <p:cNvSpPr txBox="1"/>
          <p:nvPr/>
        </p:nvSpPr>
        <p:spPr>
          <a:xfrm>
            <a:off x="7924800" y="609600"/>
            <a:ext cx="838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chemeClr val="bg1"/>
                </a:solidFill>
                <a:latin typeface="Times New Roman" panose="02020603050405020304" pitchFamily="18" charset="0"/>
              </a:rPr>
              <a:t>S’</a:t>
            </a:r>
            <a:r>
              <a:rPr lang="en-US" altLang="zh-CN" sz="2000" baseline="-25000" dirty="0">
                <a:solidFill>
                  <a:schemeClr val="bg1"/>
                </a:solidFill>
                <a:latin typeface="Times New Roman" panose="02020603050405020304" pitchFamily="18" charset="0"/>
              </a:rPr>
              <a:t>(</a:t>
            </a:r>
            <a:r>
              <a:rPr lang="en-US" altLang="zh-CN" sz="2000" b="1" baseline="-25000" dirty="0">
                <a:solidFill>
                  <a:schemeClr val="bg1"/>
                </a:solidFill>
                <a:latin typeface="Times New Roman" panose="02020603050405020304" pitchFamily="18" charset="0"/>
              </a:rPr>
              <a:t>C</a:t>
            </a:r>
            <a:r>
              <a:rPr lang="en-US" altLang="zh-CN" sz="2000" baseline="-25000" dirty="0">
                <a:solidFill>
                  <a:schemeClr val="bg1"/>
                </a:solidFill>
                <a:latin typeface="Times New Roman" panose="02020603050405020304" pitchFamily="18" charset="0"/>
              </a:rPr>
              <a:t>)</a:t>
            </a:r>
          </a:p>
        </p:txBody>
      </p:sp>
      <p:sp>
        <p:nvSpPr>
          <p:cNvPr id="18439" name="Text Box 8"/>
          <p:cNvSpPr txBox="1"/>
          <p:nvPr/>
        </p:nvSpPr>
        <p:spPr>
          <a:xfrm>
            <a:off x="685800" y="3625850"/>
            <a:ext cx="3022600" cy="336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zh-CN" altLang="en-US" sz="1600" b="1" dirty="0">
                <a:solidFill>
                  <a:srgbClr val="FFFFFF"/>
                </a:solidFill>
                <a:latin typeface="Times New Roman" panose="02020603050405020304" pitchFamily="18" charset="0"/>
              </a:rPr>
              <a:t>（在某一</a:t>
            </a:r>
            <a:r>
              <a:rPr lang="en-US" altLang="zh-CN" sz="1600" b="1" dirty="0">
                <a:solidFill>
                  <a:srgbClr val="FFFFFF"/>
                </a:solidFill>
                <a:latin typeface="Times New Roman" panose="02020603050405020304" pitchFamily="18" charset="0"/>
              </a:rPr>
              <a:t>S’</a:t>
            </a:r>
            <a:r>
              <a:rPr lang="zh-CN" altLang="en-US" sz="1600" b="1" dirty="0">
                <a:solidFill>
                  <a:srgbClr val="FFFFFF"/>
                </a:solidFill>
                <a:latin typeface="Times New Roman" panose="02020603050405020304" pitchFamily="18" charset="0"/>
              </a:rPr>
              <a:t>曲线内的总长度）</a:t>
            </a:r>
          </a:p>
        </p:txBody>
      </p:sp>
      <p:sp>
        <p:nvSpPr>
          <p:cNvPr id="18440" name="Text Box 11"/>
          <p:cNvSpPr txBox="1"/>
          <p:nvPr/>
        </p:nvSpPr>
        <p:spPr>
          <a:xfrm>
            <a:off x="228600" y="4495800"/>
            <a:ext cx="3838575" cy="3365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zh-CN" altLang="en-US" sz="1600" b="1" dirty="0">
                <a:solidFill>
                  <a:srgbClr val="FFFFFF"/>
                </a:solidFill>
                <a:latin typeface="Times New Roman" panose="02020603050405020304" pitchFamily="18" charset="0"/>
              </a:rPr>
              <a:t>（在相应</a:t>
            </a:r>
            <a:r>
              <a:rPr lang="en-US" altLang="zh-CN" sz="1600" b="1" dirty="0">
                <a:solidFill>
                  <a:srgbClr val="FFFFFF"/>
                </a:solidFill>
                <a:latin typeface="Times New Roman" panose="02020603050405020304" pitchFamily="18" charset="0"/>
              </a:rPr>
              <a:t>S’</a:t>
            </a:r>
            <a:r>
              <a:rPr lang="zh-CN" altLang="en-US" sz="1600" b="1" dirty="0">
                <a:solidFill>
                  <a:srgbClr val="FFFFFF"/>
                </a:solidFill>
                <a:latin typeface="Times New Roman" panose="02020603050405020304" pitchFamily="18" charset="0"/>
              </a:rPr>
              <a:t>曲线内的每个拷贝长度）</a:t>
            </a:r>
          </a:p>
        </p:txBody>
      </p:sp>
      <p:sp>
        <p:nvSpPr>
          <p:cNvPr id="18441" name="Text Box 12"/>
          <p:cNvSpPr txBox="1"/>
          <p:nvPr/>
        </p:nvSpPr>
        <p:spPr>
          <a:xfrm>
            <a:off x="0" y="5049838"/>
            <a:ext cx="9144000" cy="1808162"/>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以大肠杆菌的</a:t>
            </a:r>
            <a:r>
              <a:rPr lang="en-US" altLang="zh-CN" sz="2000" dirty="0">
                <a:solidFill>
                  <a:srgbClr val="FFFFFF"/>
                </a:solidFill>
                <a:latin typeface="Times New Roman" panose="02020603050405020304" pitchFamily="18" charset="0"/>
                <a:ea typeface="黑体" panose="02010609060101010101" pitchFamily="49" charset="-122"/>
              </a:rPr>
              <a:t>C</a:t>
            </a:r>
            <a:r>
              <a:rPr lang="en-US" altLang="zh-CN" sz="2000" baseline="-25000" dirty="0">
                <a:solidFill>
                  <a:srgbClr val="FFFFFF"/>
                </a:solidFill>
                <a:latin typeface="Times New Roman" panose="02020603050405020304" pitchFamily="18" charset="0"/>
                <a:ea typeface="黑体" panose="02010609060101010101" pitchFamily="49" charset="-122"/>
              </a:rPr>
              <a:t>0</a:t>
            </a:r>
            <a:r>
              <a:rPr lang="en-US" altLang="zh-CN" sz="2000" dirty="0">
                <a:solidFill>
                  <a:srgbClr val="FFFFFF"/>
                </a:solidFill>
                <a:latin typeface="Times New Roman" panose="02020603050405020304" pitchFamily="18" charset="0"/>
                <a:ea typeface="黑体" panose="02010609060101010101" pitchFamily="49" charset="-122"/>
              </a:rPr>
              <a:t>t </a:t>
            </a:r>
            <a:r>
              <a:rPr lang="en-US" altLang="zh-CN" baseline="-25000" dirty="0">
                <a:solidFill>
                  <a:srgbClr val="FFFFFF"/>
                </a:solidFill>
                <a:latin typeface="Times New Roman" panose="02020603050405020304" pitchFamily="18" charset="0"/>
                <a:ea typeface="黑体" panose="02010609060101010101" pitchFamily="49" charset="-122"/>
              </a:rPr>
              <a:t>½</a:t>
            </a:r>
            <a:r>
              <a:rPr lang="zh-CN" altLang="en-US" sz="2000" dirty="0">
                <a:solidFill>
                  <a:srgbClr val="FFFFFF"/>
                </a:solidFill>
                <a:latin typeface="Times New Roman" panose="02020603050405020304" pitchFamily="18" charset="0"/>
                <a:ea typeface="黑体" panose="02010609060101010101" pitchFamily="49" charset="-122"/>
              </a:rPr>
              <a:t>为标准时有：</a:t>
            </a:r>
          </a:p>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                                       </a:t>
            </a:r>
          </a:p>
          <a:p>
            <a:pPr marL="0" lvl="0" indent="0" eaLnBrk="1" hangingPunct="1">
              <a:spcBef>
                <a:spcPct val="50000"/>
              </a:spcBef>
              <a:buClrTx/>
              <a:buNone/>
            </a:pPr>
            <a:r>
              <a:rPr lang="zh-CN" altLang="en-US" sz="2000" b="1" dirty="0">
                <a:solidFill>
                  <a:srgbClr val="FFFFFF"/>
                </a:solidFill>
                <a:latin typeface="Times New Roman" panose="02020603050405020304" pitchFamily="18" charset="0"/>
              </a:rPr>
              <a:t>                 </a:t>
            </a:r>
            <a:r>
              <a:rPr lang="en-US" altLang="zh-CN" sz="2000" b="1" dirty="0">
                <a:solidFill>
                  <a:srgbClr val="FFFFFF"/>
                </a:solidFill>
                <a:latin typeface="Times New Roman" panose="02020603050405020304" pitchFamily="18" charset="0"/>
              </a:rPr>
              <a:t>(E.coli    C</a:t>
            </a:r>
            <a:r>
              <a:rPr lang="en-US" altLang="zh-CN" sz="2000" b="1" baseline="-25000" dirty="0">
                <a:solidFill>
                  <a:srgbClr val="FFFFFF"/>
                </a:solidFill>
                <a:latin typeface="Times New Roman" panose="02020603050405020304" pitchFamily="18" charset="0"/>
              </a:rPr>
              <a:t>0</a:t>
            </a:r>
            <a:r>
              <a:rPr lang="en-US" altLang="zh-CN" sz="2000" b="1" dirty="0">
                <a:solidFill>
                  <a:srgbClr val="FFFFFF"/>
                </a:solidFill>
                <a:latin typeface="Times New Roman" panose="02020603050405020304" pitchFamily="18" charset="0"/>
              </a:rPr>
              <a:t>t</a:t>
            </a:r>
            <a:r>
              <a:rPr lang="en-US" altLang="zh-CN" sz="2000" b="1" baseline="-25000" dirty="0">
                <a:solidFill>
                  <a:srgbClr val="FFFFFF"/>
                </a:solidFill>
                <a:latin typeface="Times New Roman" panose="02020603050405020304" pitchFamily="18" charset="0"/>
              </a:rPr>
              <a:t> </a:t>
            </a:r>
            <a:r>
              <a:rPr lang="en-US" altLang="zh-CN" b="1" baseline="-25000" dirty="0">
                <a:solidFill>
                  <a:srgbClr val="FFFFFF"/>
                </a:solidFill>
                <a:latin typeface="Times New Roman" panose="02020603050405020304" pitchFamily="18" charset="0"/>
              </a:rPr>
              <a:t>½  </a:t>
            </a:r>
            <a:r>
              <a:rPr lang="en-US" altLang="zh-CN" sz="2000" b="1" dirty="0">
                <a:solidFill>
                  <a:srgbClr val="FFFFFF"/>
                </a:solidFill>
                <a:latin typeface="Times New Roman" panose="02020603050405020304" pitchFamily="18" charset="0"/>
              </a:rPr>
              <a:t>= 4.0)</a:t>
            </a:r>
          </a:p>
          <a:p>
            <a:pPr marL="0" lvl="0" indent="0" eaLnBrk="1" hangingPunct="1">
              <a:spcBef>
                <a:spcPct val="50000"/>
              </a:spcBef>
              <a:buClrTx/>
              <a:buNone/>
            </a:pPr>
            <a:endParaRPr lang="en-US" altLang="zh-CN" sz="2000" b="1" dirty="0">
              <a:solidFill>
                <a:srgbClr val="FFFFFF"/>
              </a:solidFill>
              <a:latin typeface="Times New Roman" panose="02020603050405020304" pitchFamily="18" charset="0"/>
            </a:endParaRPr>
          </a:p>
        </p:txBody>
      </p:sp>
      <p:sp>
        <p:nvSpPr>
          <p:cNvPr id="18442" name="Rectangle 17"/>
          <p:cNvSpPr/>
          <p:nvPr/>
        </p:nvSpPr>
        <p:spPr>
          <a:xfrm>
            <a:off x="0" y="315753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18443" name="Rectangle 19"/>
          <p:cNvSpPr/>
          <p:nvPr/>
        </p:nvSpPr>
        <p:spPr>
          <a:xfrm>
            <a:off x="0" y="315753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18444" name="Rectangle 21"/>
          <p:cNvSpPr/>
          <p:nvPr/>
        </p:nvSpPr>
        <p:spPr>
          <a:xfrm>
            <a:off x="0" y="3157538"/>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graphicFrame>
        <p:nvGraphicFramePr>
          <p:cNvPr id="18445" name="Object 20"/>
          <p:cNvGraphicFramePr>
            <a:graphicFrameLocks noChangeAspect="1"/>
          </p:cNvGraphicFramePr>
          <p:nvPr/>
        </p:nvGraphicFramePr>
        <p:xfrm>
          <a:off x="1828800" y="5486400"/>
          <a:ext cx="4929188" cy="630238"/>
        </p:xfrm>
        <a:graphic>
          <a:graphicData uri="http://schemas.openxmlformats.org/presentationml/2006/ole">
            <mc:AlternateContent xmlns:mc="http://schemas.openxmlformats.org/markup-compatibility/2006">
              <mc:Choice xmlns:v="urn:schemas-microsoft-com:vml" Requires="v">
                <p:oleObj spid="_x0000_s8227" r:id="rId4" imgW="3365500" imgH="444500" progId="Equation.3">
                  <p:embed/>
                </p:oleObj>
              </mc:Choice>
              <mc:Fallback>
                <p:oleObj r:id="rId4" imgW="3365500" imgH="444500" progId="Equation.3">
                  <p:embed/>
                  <p:pic>
                    <p:nvPicPr>
                      <p:cNvPr id="0" name="图片 3086"/>
                      <p:cNvPicPr/>
                      <p:nvPr/>
                    </p:nvPicPr>
                    <p:blipFill>
                      <a:blip r:embed="rId5"/>
                      <a:stretch>
                        <a:fillRect/>
                      </a:stretch>
                    </p:blipFill>
                    <p:spPr>
                      <a:xfrm>
                        <a:off x="1828800" y="5486400"/>
                        <a:ext cx="4929188" cy="630238"/>
                      </a:xfrm>
                      <a:prstGeom prst="rect">
                        <a:avLst/>
                      </a:prstGeom>
                      <a:solidFill>
                        <a:srgbClr val="FFFF00"/>
                      </a:solidFill>
                      <a:ln w="38100">
                        <a:noFill/>
                        <a:miter/>
                      </a:ln>
                    </p:spPr>
                  </p:pic>
                </p:oleObj>
              </mc:Fallback>
            </mc:AlternateContent>
          </a:graphicData>
        </a:graphic>
      </p:graphicFrame>
      <p:sp>
        <p:nvSpPr>
          <p:cNvPr id="18446" name="Rectangle 27"/>
          <p:cNvSpPr/>
          <p:nvPr/>
        </p:nvSpPr>
        <p:spPr>
          <a:xfrm>
            <a:off x="0" y="3167063"/>
            <a:ext cx="9144000" cy="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graphicFrame>
        <p:nvGraphicFramePr>
          <p:cNvPr id="18447" name="Object 26"/>
          <p:cNvGraphicFramePr>
            <a:graphicFrameLocks noChangeAspect="1"/>
          </p:cNvGraphicFramePr>
          <p:nvPr/>
        </p:nvGraphicFramePr>
        <p:xfrm>
          <a:off x="914400" y="3886200"/>
          <a:ext cx="2133600" cy="663575"/>
        </p:xfrm>
        <a:graphic>
          <a:graphicData uri="http://schemas.openxmlformats.org/presentationml/2006/ole">
            <mc:AlternateContent xmlns:mc="http://schemas.openxmlformats.org/markup-compatibility/2006">
              <mc:Choice xmlns:v="urn:schemas-microsoft-com:vml" Requires="v">
                <p:oleObj spid="_x0000_s8228" r:id="rId6" imgW="1191260" imgH="291465" progId="Equation.3">
                  <p:embed/>
                </p:oleObj>
              </mc:Choice>
              <mc:Fallback>
                <p:oleObj r:id="rId6" imgW="1191260" imgH="291465" progId="Equation.3">
                  <p:embed/>
                  <p:pic>
                    <p:nvPicPr>
                      <p:cNvPr id="0" name="图片 3085"/>
                      <p:cNvPicPr/>
                      <p:nvPr/>
                    </p:nvPicPr>
                    <p:blipFill>
                      <a:blip r:embed="rId7">
                        <a:clrChange>
                          <a:clrFrom>
                            <a:srgbClr val="000000"/>
                          </a:clrFrom>
                          <a:clrTo>
                            <a:srgbClr val="463416"/>
                          </a:clrTo>
                        </a:clrChange>
                      </a:blip>
                      <a:stretch>
                        <a:fillRect/>
                      </a:stretch>
                    </p:blipFill>
                    <p:spPr>
                      <a:xfrm>
                        <a:off x="914400" y="3886200"/>
                        <a:ext cx="2133600" cy="663575"/>
                      </a:xfrm>
                      <a:prstGeom prst="rect">
                        <a:avLst/>
                      </a:prstGeom>
                      <a:noFill/>
                      <a:ln w="38100">
                        <a:noFill/>
                        <a:miter/>
                      </a:ln>
                    </p:spPr>
                  </p:pic>
                </p:oleObj>
              </mc:Fallback>
            </mc:AlternateContent>
          </a:graphicData>
        </a:graphic>
      </p:graphicFrame>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idx="1"/>
          </p:nvPr>
        </p:nvSpPr>
        <p:spPr>
          <a:xfrm>
            <a:off x="0" y="533400"/>
            <a:ext cx="9144000" cy="6669088"/>
          </a:xfrm>
        </p:spPr>
        <p:txBody>
          <a:bodyPr vert="horz" wrap="square" lIns="91440" tIns="45720" rIns="91440" bIns="45720" numCol="1" anchor="t" anchorCtr="0" compatLnSpc="1"/>
          <a:lstStyle/>
          <a:p>
            <a:pPr marL="0" marR="0" lvl="0" indent="0" algn="l" defTabSz="914400" rtl="0" eaLnBrk="0" fontAlgn="base" latinLnBrk="0" hangingPunct="0">
              <a:lnSpc>
                <a:spcPct val="110000"/>
              </a:lnSpc>
              <a:spcBef>
                <a:spcPct val="20000"/>
              </a:spcBef>
              <a:spcAft>
                <a:spcPct val="0"/>
              </a:spcAft>
              <a:buClr>
                <a:schemeClr val="tx2"/>
              </a:buClr>
              <a:buSzTx/>
              <a:buFontTx/>
              <a:buNone/>
              <a:defRPr/>
            </a:pPr>
            <a:r>
              <a:rPr kumimoji="1" lang="zh-CN"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求每一</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S’</a:t>
            </a:r>
            <a:r>
              <a:rPr kumimoji="1" lang="zh-CN"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的动力学复杂性：</a:t>
            </a:r>
          </a:p>
          <a:p>
            <a:pPr marL="0" marR="0" lvl="0" indent="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C</a:t>
            </a:r>
            <a:r>
              <a:rPr kumimoji="1" lang="en-US" altLang="zh-CN" sz="2400" b="0" i="0" u="none" strike="noStrike" kern="0" cap="none" spc="0" normalizeH="0" baseline="-25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t(C)’</a:t>
            </a:r>
            <a:r>
              <a:rPr kumimoji="1" lang="en-US" altLang="zh-CN" sz="2400" b="0" i="0" u="none" strike="noStrike" kern="0" cap="none" spc="0" normalizeH="0" baseline="-25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1/2</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 630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45%=283                </a:t>
            </a: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C DNA</a:t>
            </a:r>
            <a:r>
              <a:rPr kumimoji="1" lang="zh-CN"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复杂性</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4.2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10</a:t>
            </a:r>
            <a:r>
              <a:rPr kumimoji="1" lang="en-US" altLang="zh-CN" sz="2400" b="0" i="0" u="none" strike="noStrike" kern="0" cap="none" spc="0" normalizeH="0" baseline="30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283/4.0 </a:t>
            </a: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 3.0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10</a:t>
            </a:r>
            <a:r>
              <a:rPr kumimoji="1" lang="en-US" altLang="zh-CN" sz="2400" b="0" i="0" u="none" strike="noStrike" kern="0" cap="none" spc="0" normalizeH="0" baseline="30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8</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400" b="0" i="0" u="none" strike="noStrike" kern="0" cap="none" spc="0" normalizeH="0" baseline="0" noProof="0" dirty="0" err="1"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bp</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0" marR="0" lvl="0" indent="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C</a:t>
            </a:r>
            <a:r>
              <a:rPr kumimoji="1" lang="en-US" altLang="zh-CN" sz="2400" b="0" i="0" u="none" strike="noStrike" kern="0" cap="none" spc="0" normalizeH="0" baseline="-25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t(B)’</a:t>
            </a:r>
            <a:r>
              <a:rPr kumimoji="1" lang="en-US" altLang="zh-CN" sz="2400" b="0" i="0" u="none" strike="noStrike" kern="0" cap="none" spc="0" normalizeH="0" baseline="-25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1/2</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 1.9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30% =0.57                </a:t>
            </a: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B DNA</a:t>
            </a:r>
            <a:r>
              <a:rPr kumimoji="1" lang="zh-CN"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复杂性</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=4.2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10</a:t>
            </a:r>
            <a:r>
              <a:rPr kumimoji="1" lang="en-US" altLang="zh-CN" sz="2400" b="0" i="0" u="none" strike="noStrike" kern="0" cap="none" spc="0" normalizeH="0" baseline="30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6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0.57/4.0</a:t>
            </a: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 6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10</a:t>
            </a:r>
            <a:r>
              <a:rPr kumimoji="1" lang="en-US" altLang="zh-CN" sz="2400" b="0" i="0" u="none" strike="noStrike" kern="0" cap="none" spc="0" normalizeH="0" baseline="30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5</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400" b="0" i="0" u="none" strike="noStrike" kern="0" cap="none" spc="0" normalizeH="0" baseline="0" noProof="0" dirty="0" err="1"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bp</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C</a:t>
            </a:r>
            <a:r>
              <a:rPr kumimoji="1" lang="en-US" altLang="zh-CN" sz="2400" b="0" i="0" u="none" strike="noStrike" kern="0" cap="none" spc="0" normalizeH="0" baseline="-25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0</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t(A)’</a:t>
            </a:r>
            <a:r>
              <a:rPr kumimoji="1" lang="en-US" altLang="zh-CN" sz="2400" b="0" i="0" u="none" strike="noStrike" kern="0" cap="none" spc="0" normalizeH="0" baseline="-25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1/2</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 0.0013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25%</a:t>
            </a: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 0.000325    </a:t>
            </a: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 DNA</a:t>
            </a:r>
            <a:r>
              <a:rPr kumimoji="1" lang="zh-CN" altLang="en-US"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复杂性</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=4.2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10</a:t>
            </a:r>
            <a:r>
              <a:rPr kumimoji="1" lang="en-US" altLang="zh-CN" sz="2400" b="0" i="0" u="none" strike="noStrike" kern="0" cap="none" spc="0" normalizeH="0" baseline="3000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6</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Symbol" panose="05050102010706020507" pitchFamily="18" charset="2"/>
              </a:rPr>
              <a:t></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0.000325 /4.0</a:t>
            </a:r>
          </a:p>
          <a:p>
            <a:pPr marL="457200" marR="0" lvl="0" indent="-457200" algn="l" defTabSz="914400" rtl="0" eaLnBrk="0" fontAlgn="base" latinLnBrk="0" hangingPunct="0">
              <a:lnSpc>
                <a:spcPct val="110000"/>
              </a:lnSpc>
              <a:spcBef>
                <a:spcPct val="20000"/>
              </a:spcBef>
              <a:spcAft>
                <a:spcPct val="0"/>
              </a:spcAft>
              <a:buClr>
                <a:schemeClr val="tx2"/>
              </a:buClr>
              <a:buSzTx/>
              <a:buFontTx/>
              <a:buNone/>
              <a:defRPr/>
            </a:pP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                        =340(</a:t>
            </a:r>
            <a:r>
              <a:rPr kumimoji="1" lang="en-US" altLang="zh-CN" sz="2400" b="0" i="0" u="none" strike="noStrike" kern="0" cap="none" spc="0" normalizeH="0" baseline="0" noProof="0" dirty="0" err="1"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bp</a:t>
            </a:r>
            <a:r>
              <a:rPr kumimoji="1" lang="en-US" altLang="zh-CN" sz="2400" b="0" i="0" u="none" strike="noStrike" kern="0" cap="none" spc="0" normalizeH="0" baseline="0" noProof="0" dirty="0" smtClean="0">
                <a:ln>
                  <a:noFill/>
                </a:ln>
                <a:solidFill>
                  <a:srgbClr val="FFFFFF"/>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p>
          <a:p>
            <a:pPr marL="457200" marR="0" lvl="0" indent="-457200" algn="l" defTabSz="914400" rtl="0" eaLnBrk="0" fontAlgn="base" latinLnBrk="0" hangingPunct="0">
              <a:lnSpc>
                <a:spcPct val="120000"/>
              </a:lnSpc>
              <a:spcBef>
                <a:spcPct val="20000"/>
              </a:spcBef>
              <a:spcAft>
                <a:spcPct val="0"/>
              </a:spcAft>
              <a:buClr>
                <a:schemeClr val="tx2"/>
              </a:buClr>
              <a:buSzTx/>
              <a:buFontTx/>
              <a:buChar char="•"/>
              <a:defRPr/>
            </a:pPr>
            <a:endParaRPr kumimoji="0" lang="en-US" altLang="zh-CN" sz="2400" b="0" i="0" u="none" strike="noStrike" kern="0" cap="none" spc="0" normalizeH="0" baseline="0" noProof="0" dirty="0" smtClean="0">
              <a:ln>
                <a:noFill/>
              </a:ln>
              <a:solidFill>
                <a:schemeClr val="tx1"/>
              </a:solidFill>
              <a:effectLst/>
              <a:uLnTx/>
              <a:uFillTx/>
              <a:latin typeface="宋体" panose="02010600030101010101" pitchFamily="2" charset="-122"/>
              <a:ea typeface="+mn-ea"/>
              <a:cs typeface="+mn-cs"/>
            </a:endParaRPr>
          </a:p>
        </p:txBody>
      </p:sp>
      <p:pic>
        <p:nvPicPr>
          <p:cNvPr id="19459" name="Picture 3" descr="X-8-1"/>
          <p:cNvPicPr>
            <a:picLocks noChangeAspect="1"/>
          </p:cNvPicPr>
          <p:nvPr/>
        </p:nvPicPr>
        <p:blipFill>
          <a:blip r:embed="rId4"/>
          <a:stretch>
            <a:fillRect/>
          </a:stretch>
        </p:blipFill>
        <p:spPr>
          <a:xfrm>
            <a:off x="5508625" y="260350"/>
            <a:ext cx="3635375" cy="4346575"/>
          </a:xfrm>
          <a:prstGeom prst="rect">
            <a:avLst/>
          </a:prstGeom>
          <a:noFill/>
          <a:ln w="9525">
            <a:noFill/>
          </a:ln>
        </p:spPr>
      </p:pic>
      <p:sp>
        <p:nvSpPr>
          <p:cNvPr id="19460" name="Text Box 4"/>
          <p:cNvSpPr txBox="1"/>
          <p:nvPr/>
        </p:nvSpPr>
        <p:spPr>
          <a:xfrm>
            <a:off x="6588125" y="2205038"/>
            <a:ext cx="838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chemeClr val="bg1"/>
                </a:solidFill>
                <a:latin typeface="Times New Roman" panose="02020603050405020304" pitchFamily="18" charset="0"/>
              </a:rPr>
              <a:t>S’</a:t>
            </a:r>
            <a:r>
              <a:rPr lang="en-US" altLang="zh-CN" sz="2000" baseline="-25000" dirty="0">
                <a:solidFill>
                  <a:schemeClr val="bg1"/>
                </a:solidFill>
                <a:latin typeface="Times New Roman" panose="02020603050405020304" pitchFamily="18" charset="0"/>
              </a:rPr>
              <a:t>(</a:t>
            </a:r>
            <a:r>
              <a:rPr lang="en-US" altLang="zh-CN" sz="2000" b="1" baseline="-25000" dirty="0">
                <a:solidFill>
                  <a:schemeClr val="bg1"/>
                </a:solidFill>
                <a:latin typeface="Times New Roman" panose="02020603050405020304" pitchFamily="18" charset="0"/>
              </a:rPr>
              <a:t>A</a:t>
            </a:r>
            <a:r>
              <a:rPr lang="en-US" altLang="zh-CN" sz="2000" baseline="-25000" dirty="0">
                <a:solidFill>
                  <a:schemeClr val="bg1"/>
                </a:solidFill>
                <a:latin typeface="Times New Roman" panose="02020603050405020304" pitchFamily="18" charset="0"/>
              </a:rPr>
              <a:t>)</a:t>
            </a:r>
          </a:p>
        </p:txBody>
      </p:sp>
      <p:sp>
        <p:nvSpPr>
          <p:cNvPr id="19461" name="Text Box 5"/>
          <p:cNvSpPr txBox="1"/>
          <p:nvPr/>
        </p:nvSpPr>
        <p:spPr>
          <a:xfrm>
            <a:off x="7596188" y="1700213"/>
            <a:ext cx="838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chemeClr val="bg1"/>
                </a:solidFill>
                <a:latin typeface="Times New Roman" panose="02020603050405020304" pitchFamily="18" charset="0"/>
              </a:rPr>
              <a:t>S’</a:t>
            </a:r>
            <a:r>
              <a:rPr lang="en-US" altLang="zh-CN" sz="2000" b="1" baseline="-25000" dirty="0">
                <a:solidFill>
                  <a:schemeClr val="bg1"/>
                </a:solidFill>
                <a:latin typeface="Times New Roman" panose="02020603050405020304" pitchFamily="18" charset="0"/>
              </a:rPr>
              <a:t>(B</a:t>
            </a:r>
            <a:r>
              <a:rPr lang="en-US" altLang="zh-CN" sz="2000" baseline="-25000" dirty="0">
                <a:solidFill>
                  <a:schemeClr val="bg1"/>
                </a:solidFill>
                <a:latin typeface="Times New Roman" panose="02020603050405020304" pitchFamily="18" charset="0"/>
              </a:rPr>
              <a:t>)</a:t>
            </a:r>
          </a:p>
        </p:txBody>
      </p:sp>
      <p:sp>
        <p:nvSpPr>
          <p:cNvPr id="19462" name="Text Box 6"/>
          <p:cNvSpPr txBox="1"/>
          <p:nvPr/>
        </p:nvSpPr>
        <p:spPr>
          <a:xfrm>
            <a:off x="8305800" y="1052513"/>
            <a:ext cx="838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chemeClr val="bg1"/>
                </a:solidFill>
                <a:latin typeface="Times New Roman" panose="02020603050405020304" pitchFamily="18" charset="0"/>
              </a:rPr>
              <a:t>S’</a:t>
            </a:r>
            <a:r>
              <a:rPr lang="en-US" altLang="zh-CN" sz="2000" baseline="-25000" dirty="0">
                <a:solidFill>
                  <a:schemeClr val="bg1"/>
                </a:solidFill>
                <a:latin typeface="Times New Roman" panose="02020603050405020304" pitchFamily="18" charset="0"/>
              </a:rPr>
              <a:t>(</a:t>
            </a:r>
            <a:r>
              <a:rPr lang="en-US" altLang="zh-CN" sz="2000" b="1" baseline="-25000" dirty="0">
                <a:solidFill>
                  <a:schemeClr val="bg1"/>
                </a:solidFill>
                <a:latin typeface="Times New Roman" panose="02020603050405020304" pitchFamily="18" charset="0"/>
              </a:rPr>
              <a:t>C</a:t>
            </a:r>
            <a:r>
              <a:rPr lang="en-US" altLang="zh-CN" sz="2000" baseline="-25000" dirty="0">
                <a:solidFill>
                  <a:schemeClr val="bg1"/>
                </a:solidFill>
                <a:latin typeface="Times New Roman" panose="02020603050405020304" pitchFamily="18" charset="0"/>
              </a:rPr>
              <a:t>)</a:t>
            </a:r>
          </a:p>
        </p:txBody>
      </p:sp>
      <p:graphicFrame>
        <p:nvGraphicFramePr>
          <p:cNvPr id="19463" name="Object 20"/>
          <p:cNvGraphicFramePr>
            <a:graphicFrameLocks noChangeAspect="1"/>
          </p:cNvGraphicFramePr>
          <p:nvPr/>
        </p:nvGraphicFramePr>
        <p:xfrm>
          <a:off x="547688" y="0"/>
          <a:ext cx="4468812" cy="571500"/>
        </p:xfrm>
        <a:graphic>
          <a:graphicData uri="http://schemas.openxmlformats.org/presentationml/2006/ole">
            <mc:AlternateContent xmlns:mc="http://schemas.openxmlformats.org/markup-compatibility/2006">
              <mc:Choice xmlns:v="urn:schemas-microsoft-com:vml" Requires="v">
                <p:oleObj spid="_x0000_s9234" r:id="rId5" imgW="3365500" imgH="444500" progId="Equation.3">
                  <p:embed/>
                </p:oleObj>
              </mc:Choice>
              <mc:Fallback>
                <p:oleObj r:id="rId5" imgW="3365500" imgH="444500" progId="Equation.3">
                  <p:embed/>
                  <p:pic>
                    <p:nvPicPr>
                      <p:cNvPr id="0" name="图片 3084"/>
                      <p:cNvPicPr/>
                      <p:nvPr/>
                    </p:nvPicPr>
                    <p:blipFill>
                      <a:blip r:embed="rId6"/>
                      <a:stretch>
                        <a:fillRect/>
                      </a:stretch>
                    </p:blipFill>
                    <p:spPr>
                      <a:xfrm>
                        <a:off x="547688" y="0"/>
                        <a:ext cx="4468812" cy="571500"/>
                      </a:xfrm>
                      <a:prstGeom prst="rect">
                        <a:avLst/>
                      </a:prstGeom>
                      <a:solidFill>
                        <a:srgbClr val="FFFF00"/>
                      </a:solidFill>
                      <a:ln w="38100">
                        <a:noFill/>
                        <a:miter/>
                      </a:ln>
                    </p:spPr>
                  </p:pic>
                </p:oleObj>
              </mc:Fallback>
            </mc:AlternateContent>
          </a:graphicData>
        </a:graphic>
      </p:graphicFrame>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ext Box 2"/>
          <p:cNvSpPr txBox="1"/>
          <p:nvPr/>
        </p:nvSpPr>
        <p:spPr>
          <a:xfrm>
            <a:off x="457200" y="838200"/>
            <a:ext cx="8458200" cy="51260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zh-CN" altLang="en-US" sz="2000" dirty="0">
                <a:solidFill>
                  <a:srgbClr val="FFFFFF"/>
                </a:solidFill>
                <a:latin typeface="Times New Roman" panose="02020603050405020304" pitchFamily="18" charset="0"/>
                <a:ea typeface="黑体" panose="02010609060101010101" pitchFamily="49" charset="-122"/>
              </a:rPr>
              <a:t>根据化学长度和复杂性求重复频率：</a:t>
            </a:r>
          </a:p>
          <a:p>
            <a:pPr marL="0" lvl="0" indent="0" eaLnBrk="1" hangingPunct="1">
              <a:spcBef>
                <a:spcPct val="50000"/>
              </a:spcBef>
              <a:buClrTx/>
              <a:buNone/>
            </a:pPr>
            <a:r>
              <a:rPr lang="zh-CN" altLang="en-US" sz="2000" b="1" dirty="0">
                <a:solidFill>
                  <a:srgbClr val="FFFFFF"/>
                </a:solidFill>
                <a:latin typeface="Times New Roman" panose="02020603050405020304" pitchFamily="18" charset="0"/>
              </a:rPr>
              <a:t>               </a:t>
            </a:r>
            <a:r>
              <a:rPr lang="en-US" altLang="zh-CN" sz="2000" dirty="0">
                <a:solidFill>
                  <a:srgbClr val="FFFFFF"/>
                </a:solidFill>
                <a:latin typeface="Times New Roman" panose="02020603050405020304" pitchFamily="18" charset="0"/>
                <a:ea typeface="黑体" panose="02010609060101010101" pitchFamily="49" charset="-122"/>
              </a:rPr>
              <a:t>B </a:t>
            </a:r>
            <a:r>
              <a:rPr lang="zh-CN" altLang="en-US" sz="2000" dirty="0">
                <a:solidFill>
                  <a:srgbClr val="FFFFFF"/>
                </a:solidFill>
                <a:latin typeface="Times New Roman" panose="02020603050405020304" pitchFamily="18" charset="0"/>
                <a:ea typeface="黑体" panose="02010609060101010101" pitchFamily="49" charset="-122"/>
              </a:rPr>
              <a:t>化学长度＝</a:t>
            </a:r>
            <a:r>
              <a:rPr lang="en-US" altLang="zh-CN" sz="2000" dirty="0">
                <a:solidFill>
                  <a:srgbClr val="FFFFFF"/>
                </a:solidFill>
                <a:latin typeface="Times New Roman" panose="02020603050405020304" pitchFamily="18" charset="0"/>
                <a:ea typeface="黑体" panose="02010609060101010101" pitchFamily="49" charset="-122"/>
              </a:rPr>
              <a:t>7.0 </a:t>
            </a:r>
            <a:r>
              <a:rPr lang="en-US" altLang="zh-CN" sz="24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10</a:t>
            </a:r>
            <a:r>
              <a:rPr lang="en-US" altLang="zh-CN" sz="2000" baseline="30000" dirty="0">
                <a:solidFill>
                  <a:srgbClr val="FFFFFF"/>
                </a:solidFill>
                <a:latin typeface="Times New Roman" panose="02020603050405020304" pitchFamily="18" charset="0"/>
                <a:ea typeface="黑体" panose="02010609060101010101" pitchFamily="49" charset="-122"/>
              </a:rPr>
              <a:t>8 </a:t>
            </a:r>
            <a:r>
              <a:rPr lang="en-US" altLang="zh-CN" sz="24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30%=2.1x10</a:t>
            </a:r>
            <a:r>
              <a:rPr lang="en-US" altLang="zh-CN" sz="2000" baseline="30000" dirty="0">
                <a:solidFill>
                  <a:srgbClr val="FFFFFF"/>
                </a:solidFill>
                <a:latin typeface="Times New Roman" panose="02020603050405020304" pitchFamily="18" charset="0"/>
                <a:ea typeface="黑体" panose="02010609060101010101" pitchFamily="49" charset="-122"/>
              </a:rPr>
              <a:t>8</a:t>
            </a:r>
            <a:r>
              <a:rPr lang="en-US" altLang="zh-CN" sz="2000" dirty="0">
                <a:solidFill>
                  <a:srgbClr val="FFFFFF"/>
                </a:solidFill>
                <a:latin typeface="Times New Roman" panose="02020603050405020304" pitchFamily="18" charset="0"/>
                <a:ea typeface="黑体" panose="02010609060101010101" pitchFamily="49" charset="-122"/>
              </a:rPr>
              <a:t> (bp)  </a:t>
            </a:r>
          </a:p>
          <a:p>
            <a:pPr marL="0" lvl="0" indent="0" eaLnBrk="1" hangingPunct="1">
              <a:spcBef>
                <a:spcPct val="50000"/>
              </a:spcBef>
              <a:buClrTx/>
              <a:buNone/>
            </a:pPr>
            <a:r>
              <a:rPr lang="en-US" altLang="zh-CN" sz="2000" dirty="0">
                <a:solidFill>
                  <a:srgbClr val="FFFFFF"/>
                </a:solidFill>
                <a:latin typeface="Times New Roman" panose="02020603050405020304" pitchFamily="18" charset="0"/>
                <a:ea typeface="黑体" panose="02010609060101010101" pitchFamily="49" charset="-122"/>
              </a:rPr>
              <a:t>               B </a:t>
            </a:r>
            <a:r>
              <a:rPr lang="zh-CN" altLang="en-US" sz="2000" dirty="0">
                <a:solidFill>
                  <a:srgbClr val="FFFFFF"/>
                </a:solidFill>
                <a:latin typeface="Times New Roman" panose="02020603050405020304" pitchFamily="18" charset="0"/>
                <a:ea typeface="黑体" panose="02010609060101010101" pitchFamily="49" charset="-122"/>
              </a:rPr>
              <a:t>动力学长度</a:t>
            </a:r>
            <a:r>
              <a:rPr lang="en-US" altLang="zh-CN" sz="2000" dirty="0">
                <a:solidFill>
                  <a:srgbClr val="FFFFFF"/>
                </a:solidFill>
                <a:latin typeface="Times New Roman" panose="02020603050405020304" pitchFamily="18" charset="0"/>
                <a:ea typeface="黑体" panose="02010609060101010101" pitchFamily="49" charset="-122"/>
              </a:rPr>
              <a:t>=6</a:t>
            </a:r>
            <a:r>
              <a:rPr lang="en-US" altLang="zh-CN" sz="2400" dirty="0">
                <a:solidFill>
                  <a:srgbClr val="FFFFFF"/>
                </a:solidFill>
                <a:latin typeface="Times New Roman" panose="02020603050405020304" pitchFamily="18" charset="0"/>
                <a:ea typeface="黑体" panose="02010609060101010101" pitchFamily="49" charset="-122"/>
              </a:rPr>
              <a:t> </a:t>
            </a:r>
            <a:r>
              <a:rPr lang="en-US" altLang="zh-CN" sz="24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10</a:t>
            </a:r>
            <a:r>
              <a:rPr lang="en-US" altLang="zh-CN" sz="2000" baseline="30000" dirty="0">
                <a:solidFill>
                  <a:srgbClr val="FFFFFF"/>
                </a:solidFill>
                <a:latin typeface="Times New Roman" panose="02020603050405020304" pitchFamily="18" charset="0"/>
                <a:ea typeface="黑体" panose="02010609060101010101" pitchFamily="49" charset="-122"/>
              </a:rPr>
              <a:t>5</a:t>
            </a:r>
            <a:r>
              <a:rPr lang="en-US" altLang="zh-CN" sz="2000" dirty="0">
                <a:solidFill>
                  <a:srgbClr val="FFFFFF"/>
                </a:solidFill>
                <a:latin typeface="Times New Roman" panose="02020603050405020304" pitchFamily="18" charset="0"/>
                <a:ea typeface="黑体" panose="02010609060101010101" pitchFamily="49" charset="-122"/>
              </a:rPr>
              <a:t>(bp)                              </a:t>
            </a:r>
          </a:p>
          <a:p>
            <a:pPr marL="0" lvl="0" indent="0" eaLnBrk="1" hangingPunct="1">
              <a:spcBef>
                <a:spcPct val="50000"/>
              </a:spcBef>
              <a:buClrTx/>
              <a:buNone/>
            </a:pPr>
            <a:r>
              <a:rPr lang="en-US" altLang="zh-CN" sz="2000" dirty="0">
                <a:solidFill>
                  <a:srgbClr val="FFFFFF"/>
                </a:solidFill>
                <a:latin typeface="Times New Roman" panose="02020603050405020304" pitchFamily="18" charset="0"/>
                <a:ea typeface="黑体" panose="02010609060101010101" pitchFamily="49" charset="-122"/>
              </a:rPr>
              <a:t>               f (B)=2.1 </a:t>
            </a:r>
            <a:r>
              <a:rPr lang="en-US" altLang="zh-CN" sz="20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10</a:t>
            </a:r>
            <a:r>
              <a:rPr lang="en-US" altLang="zh-CN" sz="2000" baseline="30000" dirty="0">
                <a:solidFill>
                  <a:srgbClr val="FFFFFF"/>
                </a:solidFill>
                <a:latin typeface="Times New Roman" panose="02020603050405020304" pitchFamily="18" charset="0"/>
                <a:ea typeface="黑体" panose="02010609060101010101" pitchFamily="49" charset="-122"/>
              </a:rPr>
              <a:t>8</a:t>
            </a:r>
            <a:r>
              <a:rPr lang="en-US" altLang="zh-CN" sz="2000" dirty="0">
                <a:solidFill>
                  <a:srgbClr val="FFFFFF"/>
                </a:solidFill>
                <a:latin typeface="Times New Roman" panose="02020603050405020304" pitchFamily="18" charset="0"/>
                <a:ea typeface="黑体" panose="02010609060101010101" pitchFamily="49" charset="-122"/>
              </a:rPr>
              <a:t>/6 </a:t>
            </a:r>
            <a:r>
              <a:rPr lang="en-US" altLang="zh-CN" sz="24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10</a:t>
            </a:r>
            <a:r>
              <a:rPr lang="en-US" altLang="zh-CN" sz="2000" baseline="30000" dirty="0">
                <a:solidFill>
                  <a:srgbClr val="FFFFFF"/>
                </a:solidFill>
                <a:latin typeface="Times New Roman" panose="02020603050405020304" pitchFamily="18" charset="0"/>
                <a:ea typeface="黑体" panose="02010609060101010101" pitchFamily="49" charset="-122"/>
              </a:rPr>
              <a:t>5</a:t>
            </a:r>
            <a:r>
              <a:rPr lang="en-US" altLang="zh-CN" sz="2000" dirty="0">
                <a:solidFill>
                  <a:srgbClr val="FFFFFF"/>
                </a:solidFill>
                <a:latin typeface="Times New Roman" panose="02020603050405020304" pitchFamily="18" charset="0"/>
                <a:ea typeface="黑体" panose="02010609060101010101" pitchFamily="49" charset="-122"/>
              </a:rPr>
              <a:t>= 350</a:t>
            </a:r>
          </a:p>
          <a:p>
            <a:pPr marL="0" lvl="0" indent="0" eaLnBrk="1" hangingPunct="1">
              <a:spcBef>
                <a:spcPct val="50000"/>
              </a:spcBef>
              <a:buClrTx/>
              <a:buNone/>
            </a:pPr>
            <a:r>
              <a:rPr lang="en-US" altLang="zh-CN" sz="2000" dirty="0">
                <a:solidFill>
                  <a:srgbClr val="FFFFFF"/>
                </a:solidFill>
                <a:latin typeface="Times New Roman" panose="02020603050405020304" pitchFamily="18" charset="0"/>
                <a:ea typeface="黑体" panose="02010609060101010101" pitchFamily="49" charset="-122"/>
              </a:rPr>
              <a:t>               A</a:t>
            </a:r>
            <a:r>
              <a:rPr lang="zh-CN" altLang="en-US" sz="2000" dirty="0">
                <a:solidFill>
                  <a:srgbClr val="FFFFFF"/>
                </a:solidFill>
                <a:latin typeface="Times New Roman" panose="02020603050405020304" pitchFamily="18" charset="0"/>
                <a:ea typeface="黑体" panose="02010609060101010101" pitchFamily="49" charset="-122"/>
              </a:rPr>
              <a:t>化学长度＝</a:t>
            </a:r>
            <a:r>
              <a:rPr lang="en-US" altLang="zh-CN" sz="2000" dirty="0">
                <a:solidFill>
                  <a:srgbClr val="FFFFFF"/>
                </a:solidFill>
                <a:latin typeface="Times New Roman" panose="02020603050405020304" pitchFamily="18" charset="0"/>
                <a:ea typeface="黑体" panose="02010609060101010101" pitchFamily="49" charset="-122"/>
              </a:rPr>
              <a:t>7.0 </a:t>
            </a:r>
            <a:r>
              <a:rPr lang="en-US" altLang="zh-CN" sz="24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10</a:t>
            </a:r>
            <a:r>
              <a:rPr lang="en-US" altLang="zh-CN" sz="2000" baseline="30000" dirty="0">
                <a:solidFill>
                  <a:srgbClr val="FFFFFF"/>
                </a:solidFill>
                <a:latin typeface="Times New Roman" panose="02020603050405020304" pitchFamily="18" charset="0"/>
                <a:ea typeface="黑体" panose="02010609060101010101" pitchFamily="49" charset="-122"/>
              </a:rPr>
              <a:t>8 </a:t>
            </a:r>
            <a:r>
              <a:rPr lang="en-US" altLang="zh-CN" sz="24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25%</a:t>
            </a:r>
          </a:p>
          <a:p>
            <a:pPr marL="0" lvl="0" indent="0" eaLnBrk="1" hangingPunct="1">
              <a:spcBef>
                <a:spcPct val="50000"/>
              </a:spcBef>
              <a:buClrTx/>
              <a:buNone/>
            </a:pPr>
            <a:r>
              <a:rPr lang="en-US" altLang="zh-CN" sz="2000" dirty="0">
                <a:solidFill>
                  <a:srgbClr val="FFFFFF"/>
                </a:solidFill>
                <a:latin typeface="Times New Roman" panose="02020603050405020304" pitchFamily="18" charset="0"/>
                <a:ea typeface="黑体" panose="02010609060101010101" pitchFamily="49" charset="-122"/>
              </a:rPr>
              <a:t>               A </a:t>
            </a:r>
            <a:r>
              <a:rPr lang="zh-CN" altLang="en-US" sz="2000" dirty="0">
                <a:solidFill>
                  <a:srgbClr val="FFFFFF"/>
                </a:solidFill>
                <a:latin typeface="Times New Roman" panose="02020603050405020304" pitchFamily="18" charset="0"/>
                <a:ea typeface="黑体" panose="02010609060101010101" pitchFamily="49" charset="-122"/>
              </a:rPr>
              <a:t>动力学长度</a:t>
            </a:r>
            <a:r>
              <a:rPr lang="en-US" altLang="zh-CN" sz="2000" dirty="0">
                <a:solidFill>
                  <a:srgbClr val="FFFFFF"/>
                </a:solidFill>
                <a:latin typeface="Times New Roman" panose="02020603050405020304" pitchFamily="18" charset="0"/>
                <a:ea typeface="黑体" panose="02010609060101010101" pitchFamily="49" charset="-122"/>
              </a:rPr>
              <a:t>= 340</a:t>
            </a:r>
          </a:p>
          <a:p>
            <a:pPr marL="0" lvl="0" indent="0" eaLnBrk="1" hangingPunct="1">
              <a:spcBef>
                <a:spcPct val="50000"/>
              </a:spcBef>
              <a:buClrTx/>
              <a:buNone/>
            </a:pPr>
            <a:r>
              <a:rPr lang="en-US" altLang="zh-CN" sz="2000" dirty="0">
                <a:solidFill>
                  <a:srgbClr val="FFFFFF"/>
                </a:solidFill>
                <a:latin typeface="Times New Roman" panose="02020603050405020304" pitchFamily="18" charset="0"/>
                <a:ea typeface="黑体" panose="02010609060101010101" pitchFamily="49" charset="-122"/>
              </a:rPr>
              <a:t>                f(A)= 7.0 </a:t>
            </a:r>
            <a:r>
              <a:rPr lang="en-US" altLang="zh-CN" sz="24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10</a:t>
            </a:r>
            <a:r>
              <a:rPr lang="en-US" altLang="zh-CN" sz="2000" baseline="30000" dirty="0">
                <a:solidFill>
                  <a:srgbClr val="FFFFFF"/>
                </a:solidFill>
                <a:latin typeface="Times New Roman" panose="02020603050405020304" pitchFamily="18" charset="0"/>
                <a:ea typeface="黑体" panose="02010609060101010101" pitchFamily="49" charset="-122"/>
              </a:rPr>
              <a:t>8 </a:t>
            </a:r>
            <a:r>
              <a:rPr lang="en-US" altLang="zh-CN" sz="24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25% /340 =5 </a:t>
            </a:r>
            <a:r>
              <a:rPr lang="en-US" altLang="zh-CN" sz="2400" dirty="0">
                <a:solidFill>
                  <a:srgbClr val="FFFFFF"/>
                </a:solidFill>
                <a:latin typeface="Times New Roman" panose="02020603050405020304" pitchFamily="18" charset="0"/>
                <a:ea typeface="黑体" panose="02010609060101010101" pitchFamily="49" charset="-122"/>
                <a:sym typeface="Symbol" panose="05050102010706020507" pitchFamily="18" charset="2"/>
              </a:rPr>
              <a:t></a:t>
            </a:r>
            <a:r>
              <a:rPr lang="en-US" altLang="zh-CN" sz="2000" dirty="0">
                <a:solidFill>
                  <a:srgbClr val="FFFF00"/>
                </a:solidFill>
                <a:latin typeface="Times New Roman" panose="02020603050405020304" pitchFamily="18" charset="0"/>
                <a:ea typeface="黑体" panose="02010609060101010101" pitchFamily="49" charset="-122"/>
              </a:rPr>
              <a:t> </a:t>
            </a:r>
            <a:r>
              <a:rPr lang="en-US" altLang="zh-CN" sz="2000" dirty="0">
                <a:solidFill>
                  <a:srgbClr val="FFFFFF"/>
                </a:solidFill>
                <a:latin typeface="Times New Roman" panose="02020603050405020304" pitchFamily="18" charset="0"/>
                <a:ea typeface="黑体" panose="02010609060101010101" pitchFamily="49" charset="-122"/>
              </a:rPr>
              <a:t>10</a:t>
            </a:r>
            <a:r>
              <a:rPr lang="en-US" altLang="zh-CN" sz="2000" baseline="30000" dirty="0">
                <a:solidFill>
                  <a:srgbClr val="FFFFFF"/>
                </a:solidFill>
                <a:latin typeface="Times New Roman" panose="02020603050405020304" pitchFamily="18" charset="0"/>
                <a:ea typeface="黑体" panose="02010609060101010101" pitchFamily="49" charset="-122"/>
              </a:rPr>
              <a:t>5</a:t>
            </a:r>
          </a:p>
          <a:p>
            <a:pPr marL="0" lvl="0" indent="0" eaLnBrk="1" hangingPunct="1">
              <a:lnSpc>
                <a:spcPct val="115000"/>
              </a:lnSpc>
              <a:spcBef>
                <a:spcPct val="50000"/>
              </a:spcBef>
              <a:buClrTx/>
              <a:buNone/>
            </a:pPr>
            <a:r>
              <a:rPr lang="zh-CN" altLang="en-US" sz="2000" dirty="0">
                <a:solidFill>
                  <a:srgbClr val="FFFFFF"/>
                </a:solidFill>
                <a:latin typeface="黑体" panose="02010609060101010101" pitchFamily="49" charset="-122"/>
                <a:ea typeface="黑体" panose="02010609060101010101" pitchFamily="49" charset="-122"/>
              </a:rPr>
              <a:t>    由此可见，在真核生物中复性反应最快的组分是一些高度重复序列，复性反应次之的是中度重复序列，复性反应最慢的组成则是单一序列以及在基因组中出现</a:t>
            </a:r>
            <a:r>
              <a:rPr lang="en-US" altLang="zh-CN" sz="2000" dirty="0">
                <a:solidFill>
                  <a:srgbClr val="FFFFFF"/>
                </a:solidFill>
                <a:latin typeface="黑体" panose="02010609060101010101" pitchFamily="49" charset="-122"/>
                <a:ea typeface="黑体" panose="02010609060101010101" pitchFamily="49" charset="-122"/>
              </a:rPr>
              <a:t>2</a:t>
            </a:r>
            <a:r>
              <a:rPr lang="zh-CN" altLang="en-US" sz="2000" dirty="0">
                <a:solidFill>
                  <a:srgbClr val="FFFFFF"/>
                </a:solidFill>
                <a:latin typeface="黑体" panose="02010609060101010101" pitchFamily="49" charset="-122"/>
                <a:ea typeface="黑体" panose="02010609060101010101" pitchFamily="49" charset="-122"/>
              </a:rPr>
              <a:t>－</a:t>
            </a:r>
            <a:r>
              <a:rPr lang="en-US" altLang="zh-CN" sz="2000" dirty="0">
                <a:solidFill>
                  <a:srgbClr val="FFFFFF"/>
                </a:solidFill>
                <a:latin typeface="黑体" panose="02010609060101010101" pitchFamily="49" charset="-122"/>
                <a:ea typeface="黑体" panose="02010609060101010101" pitchFamily="49" charset="-122"/>
              </a:rPr>
              <a:t>3</a:t>
            </a:r>
            <a:r>
              <a:rPr lang="zh-CN" altLang="en-US" sz="2000" dirty="0">
                <a:solidFill>
                  <a:srgbClr val="FFFFFF"/>
                </a:solidFill>
                <a:latin typeface="黑体" panose="02010609060101010101" pitchFamily="49" charset="-122"/>
                <a:ea typeface="黑体" panose="02010609060101010101" pitchFamily="49" charset="-122"/>
              </a:rPr>
              <a:t>份拷贝的一些序列。</a:t>
            </a:r>
          </a:p>
          <a:p>
            <a:pPr marL="0" lvl="0" indent="0" eaLnBrk="1" hangingPunct="1">
              <a:lnSpc>
                <a:spcPct val="115000"/>
              </a:lnSpc>
              <a:spcBef>
                <a:spcPct val="50000"/>
              </a:spcBef>
              <a:buClrTx/>
              <a:buNone/>
            </a:pPr>
            <a:endParaRPr lang="en-US" altLang="zh-CN" sz="2000" baseline="30000" dirty="0">
              <a:solidFill>
                <a:srgbClr val="FFFFFF"/>
              </a:solidFill>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文本框 2"/>
          <p:cNvSpPr txBox="1"/>
          <p:nvPr/>
        </p:nvSpPr>
        <p:spPr>
          <a:xfrm>
            <a:off x="381000" y="457200"/>
            <a:ext cx="8255000" cy="584200"/>
          </a:xfrm>
          <a:prstGeom prst="rect">
            <a:avLst/>
          </a:prstGeom>
          <a:noFill/>
          <a:ln w="9525">
            <a:noFill/>
          </a:ln>
        </p:spPr>
        <p:txBody>
          <a:bodyPr wrap="none">
            <a:spAutoFit/>
          </a:bodyPr>
          <a:lstStyle/>
          <a:p>
            <a:pPr eaLnBrk="1" hangingPunct="1"/>
            <a:r>
              <a:rPr lang="zh-CN" altLang="en-US" sz="3200" dirty="0">
                <a:latin typeface="黑体" panose="02010609060101010101" pitchFamily="49" charset="-122"/>
                <a:ea typeface="黑体" panose="02010609060101010101" pitchFamily="49" charset="-122"/>
              </a:rPr>
              <a:t>一个基因组为</a:t>
            </a:r>
            <a:r>
              <a:rPr lang="en-US" altLang="zh-CN" sz="3200" dirty="0">
                <a:latin typeface="黑体" panose="02010609060101010101" pitchFamily="49" charset="-122"/>
                <a:ea typeface="黑体" panose="02010609060101010101" pitchFamily="49" charset="-122"/>
              </a:rPr>
              <a:t>7.0 X 10</a:t>
            </a:r>
            <a:r>
              <a:rPr lang="en-US" altLang="zh-CN" sz="3200" baseline="30000" dirty="0">
                <a:latin typeface="黑体" panose="02010609060101010101" pitchFamily="49" charset="-122"/>
                <a:ea typeface="黑体" panose="02010609060101010101" pitchFamily="49" charset="-122"/>
              </a:rPr>
              <a:t>8 </a:t>
            </a:r>
            <a:r>
              <a:rPr lang="en-US" altLang="zh-CN" sz="3200" dirty="0">
                <a:latin typeface="黑体" panose="02010609060101010101" pitchFamily="49" charset="-122"/>
                <a:ea typeface="黑体" panose="02010609060101010101" pitchFamily="49" charset="-122"/>
              </a:rPr>
              <a:t>bp</a:t>
            </a:r>
            <a:r>
              <a:rPr lang="zh-CN" altLang="en-US" sz="3200" dirty="0">
                <a:latin typeface="黑体" panose="02010609060101010101" pitchFamily="49" charset="-122"/>
                <a:ea typeface="黑体" panose="02010609060101010101" pitchFamily="49" charset="-122"/>
              </a:rPr>
              <a:t>的动力学曲线分析</a:t>
            </a:r>
          </a:p>
        </p:txBody>
      </p:sp>
      <p:pic>
        <p:nvPicPr>
          <p:cNvPr id="22531" name="图片 3"/>
          <p:cNvPicPr>
            <a:picLocks noChangeAspect="1"/>
          </p:cNvPicPr>
          <p:nvPr/>
        </p:nvPicPr>
        <p:blipFill>
          <a:blip r:embed="rId2"/>
          <a:stretch>
            <a:fillRect/>
          </a:stretch>
        </p:blipFill>
        <p:spPr>
          <a:xfrm>
            <a:off x="457200" y="1146175"/>
            <a:ext cx="5105400" cy="5334000"/>
          </a:xfrm>
          <a:prstGeom prst="rect">
            <a:avLst/>
          </a:prstGeom>
          <a:noFill/>
          <a:ln w="9525">
            <a:noFill/>
          </a:ln>
        </p:spPr>
      </p:pic>
      <p:sp>
        <p:nvSpPr>
          <p:cNvPr id="22532" name="文本框 4"/>
          <p:cNvSpPr txBox="1"/>
          <p:nvPr/>
        </p:nvSpPr>
        <p:spPr>
          <a:xfrm>
            <a:off x="6104731" y="5105356"/>
            <a:ext cx="2449513" cy="830263"/>
          </a:xfrm>
          <a:prstGeom prst="rect">
            <a:avLst/>
          </a:prstGeom>
          <a:noFill/>
          <a:ln w="9525">
            <a:noFill/>
          </a:ln>
        </p:spPr>
        <p:txBody>
          <a:bodyPr>
            <a:spAutoFit/>
          </a:bodyPr>
          <a:lstStyle/>
          <a:p>
            <a:pPr eaLnBrk="1" hangingPunct="1"/>
            <a:r>
              <a:rPr lang="zh-CN" altLang="en-US" sz="2400" dirty="0">
                <a:latin typeface="黑体" panose="02010609060101010101" pitchFamily="49" charset="-122"/>
                <a:ea typeface="黑体" panose="02010609060101010101" pitchFamily="49" charset="-122"/>
              </a:rPr>
              <a:t>具体演算过程可参看</a:t>
            </a:r>
            <a:r>
              <a:rPr lang="en-US" altLang="zh-CN" sz="2400" dirty="0">
                <a:latin typeface="黑体" panose="02010609060101010101" pitchFamily="49" charset="-122"/>
                <a:ea typeface="黑体" panose="02010609060101010101" pitchFamily="49" charset="-122"/>
              </a:rPr>
              <a:t>PPT </a:t>
            </a:r>
            <a:r>
              <a:rPr lang="en-US" altLang="zh-CN" sz="2400" dirty="0" smtClean="0">
                <a:latin typeface="黑体" panose="02010609060101010101" pitchFamily="49" charset="-122"/>
                <a:ea typeface="黑体" panose="02010609060101010101" pitchFamily="49" charset="-122"/>
              </a:rPr>
              <a:t>8-17</a:t>
            </a:r>
            <a:endParaRPr lang="zh-CN" altLang="en-US" sz="2400" dirty="0">
              <a:latin typeface="黑体" panose="02010609060101010101" pitchFamily="49" charset="-122"/>
              <a:ea typeface="黑体" panose="02010609060101010101" pitchFamily="49" charset="-122"/>
            </a:endParaRPr>
          </a:p>
        </p:txBody>
      </p:sp>
      <p:sp>
        <p:nvSpPr>
          <p:cNvPr id="22533" name="矩形 5"/>
          <p:cNvSpPr/>
          <p:nvPr/>
        </p:nvSpPr>
        <p:spPr>
          <a:xfrm>
            <a:off x="5576888" y="1524000"/>
            <a:ext cx="3505200" cy="2049463"/>
          </a:xfrm>
          <a:prstGeom prst="rect">
            <a:avLst/>
          </a:prstGeom>
          <a:noFill/>
          <a:ln w="9525">
            <a:noFill/>
          </a:ln>
        </p:spPr>
        <p:txBody>
          <a:bodyPr>
            <a:spAutoFit/>
          </a:bodyPr>
          <a:lstStyle/>
          <a:p>
            <a:pPr eaLnBrk="1" hangingPunct="1">
              <a:lnSpc>
                <a:spcPct val="80000"/>
              </a:lnSpc>
              <a:spcBef>
                <a:spcPct val="50000"/>
              </a:spcBef>
              <a:buNone/>
            </a:pPr>
            <a:r>
              <a:rPr lang="zh-CN" altLang="en-US" sz="2400" b="1" dirty="0">
                <a:solidFill>
                  <a:srgbClr val="FFFFFF"/>
                </a:solidFill>
                <a:latin typeface="黑体" panose="02010609060101010101" pitchFamily="49" charset="-122"/>
                <a:ea typeface="黑体" panose="02010609060101010101" pitchFamily="49" charset="-122"/>
              </a:rPr>
              <a:t>原核生物基因组的</a:t>
            </a:r>
            <a:r>
              <a:rPr lang="en-US" altLang="zh-CN" sz="2400" b="1" dirty="0">
                <a:solidFill>
                  <a:srgbClr val="FFFFFF"/>
                </a:solidFill>
                <a:latin typeface="黑体" panose="02010609060101010101" pitchFamily="49" charset="-122"/>
                <a:ea typeface="黑体" panose="02010609060101010101" pitchFamily="49" charset="-122"/>
              </a:rPr>
              <a:t>C</a:t>
            </a:r>
            <a:r>
              <a:rPr lang="en-US" altLang="zh-CN" sz="2400" b="1" baseline="-25000" dirty="0">
                <a:solidFill>
                  <a:srgbClr val="FFFFFF"/>
                </a:solidFill>
                <a:latin typeface="黑体" panose="02010609060101010101" pitchFamily="49" charset="-122"/>
                <a:ea typeface="黑体" panose="02010609060101010101" pitchFamily="49" charset="-122"/>
              </a:rPr>
              <a:t>0</a:t>
            </a:r>
            <a:r>
              <a:rPr lang="en-US" altLang="zh-CN" sz="2400" b="1" dirty="0">
                <a:solidFill>
                  <a:srgbClr val="FFFFFF"/>
                </a:solidFill>
                <a:latin typeface="黑体" panose="02010609060101010101" pitchFamily="49" charset="-122"/>
                <a:ea typeface="黑体" panose="02010609060101010101" pitchFamily="49" charset="-122"/>
              </a:rPr>
              <a:t>t</a:t>
            </a:r>
            <a:r>
              <a:rPr lang="zh-CN" altLang="en-US" sz="2400" b="1" dirty="0">
                <a:solidFill>
                  <a:srgbClr val="FFFFFF"/>
                </a:solidFill>
                <a:latin typeface="黑体" panose="02010609060101010101" pitchFamily="49" charset="-122"/>
                <a:ea typeface="黑体" panose="02010609060101010101" pitchFamily="49" charset="-122"/>
              </a:rPr>
              <a:t>曲线是单一的</a:t>
            </a:r>
            <a:r>
              <a:rPr lang="en-US" altLang="zh-CN" sz="2400" b="1" dirty="0">
                <a:solidFill>
                  <a:srgbClr val="FFFFFF"/>
                </a:solidFill>
                <a:latin typeface="黑体" panose="02010609060101010101" pitchFamily="49" charset="-122"/>
                <a:ea typeface="黑体" panose="02010609060101010101" pitchFamily="49" charset="-122"/>
              </a:rPr>
              <a:t>S</a:t>
            </a:r>
            <a:r>
              <a:rPr lang="zh-CN" altLang="en-US" sz="2400" b="1" dirty="0">
                <a:solidFill>
                  <a:srgbClr val="FFFFFF"/>
                </a:solidFill>
                <a:latin typeface="黑体" panose="02010609060101010101" pitchFamily="49" charset="-122"/>
                <a:ea typeface="黑体" panose="02010609060101010101" pitchFamily="49" charset="-122"/>
              </a:rPr>
              <a:t>形曲线。</a:t>
            </a:r>
          </a:p>
          <a:p>
            <a:pPr eaLnBrk="1" hangingPunct="1">
              <a:lnSpc>
                <a:spcPct val="80000"/>
              </a:lnSpc>
              <a:spcBef>
                <a:spcPct val="50000"/>
              </a:spcBef>
              <a:buNone/>
            </a:pPr>
            <a:r>
              <a:rPr lang="zh-CN" altLang="en-US" sz="2400" b="1" dirty="0">
                <a:solidFill>
                  <a:srgbClr val="FFFFFF"/>
                </a:solidFill>
                <a:latin typeface="黑体" panose="02010609060101010101" pitchFamily="49" charset="-122"/>
                <a:ea typeface="黑体" panose="02010609060101010101" pitchFamily="49" charset="-122"/>
              </a:rPr>
              <a:t>真核生物基因组的</a:t>
            </a:r>
            <a:r>
              <a:rPr lang="en-US" altLang="zh-CN" sz="2400" b="1" dirty="0">
                <a:solidFill>
                  <a:srgbClr val="FFFFFF"/>
                </a:solidFill>
                <a:latin typeface="黑体" panose="02010609060101010101" pitchFamily="49" charset="-122"/>
                <a:ea typeface="黑体" panose="02010609060101010101" pitchFamily="49" charset="-122"/>
              </a:rPr>
              <a:t>C</a:t>
            </a:r>
            <a:r>
              <a:rPr lang="en-US" altLang="zh-CN" sz="2400" b="1" baseline="-25000" dirty="0">
                <a:solidFill>
                  <a:srgbClr val="FFFFFF"/>
                </a:solidFill>
                <a:latin typeface="黑体" panose="02010609060101010101" pitchFamily="49" charset="-122"/>
                <a:ea typeface="黑体" panose="02010609060101010101" pitchFamily="49" charset="-122"/>
              </a:rPr>
              <a:t>0</a:t>
            </a:r>
            <a:r>
              <a:rPr lang="en-US" altLang="zh-CN" sz="2400" b="1" dirty="0">
                <a:solidFill>
                  <a:srgbClr val="FFFFFF"/>
                </a:solidFill>
                <a:latin typeface="黑体" panose="02010609060101010101" pitchFamily="49" charset="-122"/>
                <a:ea typeface="黑体" panose="02010609060101010101" pitchFamily="49" charset="-122"/>
              </a:rPr>
              <a:t>t</a:t>
            </a:r>
            <a:r>
              <a:rPr lang="zh-CN" altLang="en-US" sz="2400" b="1" dirty="0">
                <a:solidFill>
                  <a:srgbClr val="FFFFFF"/>
                </a:solidFill>
                <a:latin typeface="黑体" panose="02010609060101010101" pitchFamily="49" charset="-122"/>
                <a:ea typeface="黑体" panose="02010609060101010101" pitchFamily="49" charset="-122"/>
              </a:rPr>
              <a:t>曲线是多</a:t>
            </a:r>
            <a:r>
              <a:rPr lang="en-US" altLang="zh-CN" sz="2400" b="1" dirty="0">
                <a:solidFill>
                  <a:srgbClr val="FFFFFF"/>
                </a:solidFill>
                <a:latin typeface="黑体" panose="02010609060101010101" pitchFamily="49" charset="-122"/>
                <a:ea typeface="黑体" panose="02010609060101010101" pitchFamily="49" charset="-122"/>
              </a:rPr>
              <a:t>S</a:t>
            </a:r>
            <a:r>
              <a:rPr lang="zh-CN" altLang="en-US" sz="2400" b="1" dirty="0">
                <a:solidFill>
                  <a:srgbClr val="FFFFFF"/>
                </a:solidFill>
                <a:latin typeface="黑体" panose="02010609060101010101" pitchFamily="49" charset="-122"/>
                <a:ea typeface="黑体" panose="02010609060101010101" pitchFamily="49" charset="-122"/>
              </a:rPr>
              <a:t>形曲线，由若干个（一般</a:t>
            </a:r>
            <a:r>
              <a:rPr lang="en-US" altLang="zh-CN" sz="2400" b="1" dirty="0">
                <a:solidFill>
                  <a:srgbClr val="FFFFFF"/>
                </a:solidFill>
                <a:latin typeface="黑体" panose="02010609060101010101" pitchFamily="49" charset="-122"/>
                <a:ea typeface="黑体" panose="02010609060101010101" pitchFamily="49" charset="-122"/>
              </a:rPr>
              <a:t>2</a:t>
            </a:r>
            <a:r>
              <a:rPr lang="zh-CN" altLang="en-US" sz="2400" b="1" dirty="0">
                <a:solidFill>
                  <a:srgbClr val="FFFFFF"/>
                </a:solidFill>
                <a:latin typeface="黑体" panose="02010609060101010101" pitchFamily="49" charset="-122"/>
                <a:ea typeface="黑体" panose="02010609060101010101" pitchFamily="49" charset="-122"/>
              </a:rPr>
              <a:t>－</a:t>
            </a:r>
            <a:r>
              <a:rPr lang="en-US" altLang="zh-CN" sz="2400" b="1" dirty="0">
                <a:solidFill>
                  <a:srgbClr val="FFFFFF"/>
                </a:solidFill>
                <a:latin typeface="黑体" panose="02010609060101010101" pitchFamily="49" charset="-122"/>
                <a:ea typeface="黑体" panose="02010609060101010101" pitchFamily="49" charset="-122"/>
              </a:rPr>
              <a:t>3</a:t>
            </a:r>
            <a:r>
              <a:rPr lang="zh-CN" altLang="en-US" sz="2400" b="1" dirty="0">
                <a:solidFill>
                  <a:srgbClr val="FFFFFF"/>
                </a:solidFill>
                <a:latin typeface="黑体" panose="02010609060101010101" pitchFamily="49" charset="-122"/>
                <a:ea typeface="黑体" panose="02010609060101010101" pitchFamily="49" charset="-122"/>
              </a:rPr>
              <a:t>个）</a:t>
            </a:r>
            <a:r>
              <a:rPr lang="en-US" altLang="zh-CN" sz="2400" b="1" dirty="0">
                <a:solidFill>
                  <a:srgbClr val="FFFFFF"/>
                </a:solidFill>
                <a:latin typeface="黑体" panose="02010609060101010101" pitchFamily="49" charset="-122"/>
                <a:ea typeface="黑体" panose="02010609060101010101" pitchFamily="49" charset="-122"/>
              </a:rPr>
              <a:t>S</a:t>
            </a:r>
            <a:r>
              <a:rPr lang="zh-CN" altLang="en-US" sz="2400" b="1" dirty="0">
                <a:solidFill>
                  <a:srgbClr val="FFFFFF"/>
                </a:solidFill>
                <a:latin typeface="黑体" panose="02010609060101010101" pitchFamily="49" charset="-122"/>
                <a:ea typeface="黑体" panose="02010609060101010101" pitchFamily="49" charset="-122"/>
              </a:rPr>
              <a:t>形加合成的曲线。</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ln/>
        </p:spPr>
        <p:txBody>
          <a:bodyPr vert="horz" wrap="square" lIns="91440" tIns="45720" rIns="91440" bIns="45720" anchor="ctr" anchorCtr="0"/>
          <a:lstStyle/>
          <a:p>
            <a:pPr algn="l"/>
            <a:r>
              <a:rPr lang="en-US" altLang="zh-CN" sz="3600" dirty="0">
                <a:solidFill>
                  <a:srgbClr val="FFFF00"/>
                </a:solidFill>
                <a:latin typeface="黑体" panose="02010609060101010101" pitchFamily="49" charset="-122"/>
                <a:ea typeface="黑体" panose="02010609060101010101" pitchFamily="49" charset="-122"/>
              </a:rPr>
              <a:t>7.2 </a:t>
            </a:r>
            <a:r>
              <a:rPr lang="zh-CN" altLang="en-US" sz="3600" dirty="0">
                <a:solidFill>
                  <a:srgbClr val="FFFF00"/>
                </a:solidFill>
                <a:latin typeface="黑体" panose="02010609060101010101" pitchFamily="49" charset="-122"/>
                <a:ea typeface="黑体" panose="02010609060101010101" pitchFamily="49" charset="-122"/>
              </a:rPr>
              <a:t>真核生物的遗传重组</a:t>
            </a:r>
          </a:p>
        </p:txBody>
      </p:sp>
      <p:sp>
        <p:nvSpPr>
          <p:cNvPr id="25603" name="内容占位符 2"/>
          <p:cNvSpPr>
            <a:spLocks noGrp="1"/>
          </p:cNvSpPr>
          <p:nvPr>
            <p:ph idx="1"/>
          </p:nvPr>
        </p:nvSpPr>
        <p:spPr>
          <a:xfrm>
            <a:off x="381110" y="1219200"/>
            <a:ext cx="8534176" cy="5105400"/>
          </a:xfrm>
          <a:ln/>
        </p:spPr>
        <p:txBody>
          <a:bodyPr vert="horz" wrap="square" lIns="91440" tIns="45720" rIns="91440" bIns="45720" anchor="t" anchorCtr="0"/>
          <a:lstStyle/>
          <a:p>
            <a:pPr marL="0" indent="0">
              <a:buNone/>
            </a:pPr>
            <a:r>
              <a:rPr lang="en-US" altLang="zh-CN" sz="2400" dirty="0">
                <a:solidFill>
                  <a:srgbClr val="FFFF00"/>
                </a:solidFill>
                <a:latin typeface="黑体" panose="02010609060101010101" pitchFamily="49" charset="-122"/>
                <a:ea typeface="黑体" panose="02010609060101010101" pitchFamily="49" charset="-122"/>
              </a:rPr>
              <a:t>7.2.1 </a:t>
            </a:r>
            <a:r>
              <a:rPr lang="zh-CN" altLang="en-US" sz="2400" dirty="0">
                <a:solidFill>
                  <a:srgbClr val="FFFF00"/>
                </a:solidFill>
                <a:latin typeface="黑体" panose="02010609060101010101" pitchFamily="49" charset="-122"/>
                <a:ea typeface="黑体" panose="02010609060101010101" pitchFamily="49" charset="-122"/>
              </a:rPr>
              <a:t>遗传重组的概述</a:t>
            </a:r>
            <a:endParaRPr lang="en-US" altLang="zh-CN" sz="2400" dirty="0">
              <a:solidFill>
                <a:srgbClr val="FFFF00"/>
              </a:solidFill>
              <a:latin typeface="黑体" panose="02010609060101010101" pitchFamily="49" charset="-122"/>
              <a:ea typeface="黑体" panose="02010609060101010101" pitchFamily="49" charset="-122"/>
            </a:endParaRPr>
          </a:p>
          <a:p>
            <a:pPr marL="0" indent="0">
              <a:lnSpc>
                <a:spcPts val="3600"/>
              </a:lnSpc>
              <a:spcBef>
                <a:spcPct val="0"/>
              </a:spcBef>
              <a:buNone/>
            </a:pPr>
            <a:r>
              <a:rPr lang="zh-CN" altLang="en-US" sz="2400" dirty="0" smtClean="0">
                <a:solidFill>
                  <a:srgbClr val="FFFF00"/>
                </a:solidFill>
                <a:latin typeface="Times New Roman" panose="02020603050405020304" pitchFamily="18" charset="0"/>
                <a:ea typeface="黑体" panose="02010609060101010101" pitchFamily="49" charset="-122"/>
              </a:rPr>
              <a:t>遗传重组</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genetic recombination</a:t>
            </a:r>
            <a:r>
              <a:rPr lang="zh-CN" altLang="en-US" sz="2400" dirty="0">
                <a:latin typeface="Times New Roman" panose="02020603050405020304" pitchFamily="18" charset="0"/>
                <a:ea typeface="黑体" panose="02010609060101010101" pitchFamily="49" charset="-122"/>
              </a:rPr>
              <a:t>）是</a:t>
            </a:r>
            <a:r>
              <a:rPr lang="en-US" altLang="zh-CN" sz="2400" dirty="0">
                <a:latin typeface="Times New Roman" panose="02020603050405020304" pitchFamily="18" charset="0"/>
                <a:ea typeface="黑体" panose="02010609060101010101" pitchFamily="49" charset="-122"/>
              </a:rPr>
              <a:t>DNA</a:t>
            </a:r>
            <a:r>
              <a:rPr lang="zh-CN" altLang="en-US" sz="2400" dirty="0">
                <a:latin typeface="Times New Roman" panose="02020603050405020304" pitchFamily="18" charset="0"/>
                <a:ea typeface="黑体" panose="02010609060101010101" pitchFamily="49" charset="-122"/>
              </a:rPr>
              <a:t>双螺旋间的遗传物质断裂并发生重组，从而改变基因组成和排列顺序，导致生物体的变异，产生新的性状的过程。</a:t>
            </a:r>
            <a:endParaRPr lang="en-US" altLang="zh-CN" sz="2400" dirty="0">
              <a:latin typeface="Times New Roman" panose="02020603050405020304" pitchFamily="18" charset="0"/>
              <a:ea typeface="黑体" panose="02010609060101010101" pitchFamily="49" charset="-122"/>
            </a:endParaRPr>
          </a:p>
          <a:p>
            <a:pPr marL="0" indent="0">
              <a:lnSpc>
                <a:spcPts val="3600"/>
              </a:lnSpc>
              <a:spcBef>
                <a:spcPct val="0"/>
              </a:spcBef>
              <a:buNone/>
            </a:pPr>
            <a:r>
              <a:rPr lang="zh-CN" altLang="en-US" sz="2400" dirty="0" smtClean="0">
                <a:latin typeface="Times New Roman" panose="02020603050405020304" pitchFamily="18" charset="0"/>
                <a:ea typeface="黑体" panose="02010609060101010101" pitchFamily="49" charset="-122"/>
              </a:rPr>
              <a:t>遗传重组</a:t>
            </a:r>
            <a:r>
              <a:rPr lang="zh-CN" altLang="en-US" sz="2400" dirty="0">
                <a:latin typeface="Times New Roman" panose="02020603050405020304" pitchFamily="18" charset="0"/>
                <a:ea typeface="黑体" panose="02010609060101010101" pitchFamily="49" charset="-122"/>
              </a:rPr>
              <a:t>不仅发生在细胞减数分裂过程中，而且也发生在高等真核生物的体细胞有丝分裂过程中。在核基因、叶绿体基因或线粒体基因间也会发生基因重组。</a:t>
            </a:r>
            <a:endParaRPr lang="en-US" altLang="zh-CN" sz="2400" dirty="0">
              <a:latin typeface="Times New Roman" panose="02020603050405020304" pitchFamily="18" charset="0"/>
              <a:ea typeface="黑体" panose="02010609060101010101" pitchFamily="49" charset="-122"/>
            </a:endParaRPr>
          </a:p>
          <a:p>
            <a:pPr marL="0" indent="0">
              <a:lnSpc>
                <a:spcPts val="3600"/>
              </a:lnSpc>
              <a:spcBef>
                <a:spcPct val="0"/>
              </a:spcBef>
              <a:buNone/>
            </a:pPr>
            <a:r>
              <a:rPr lang="zh-CN" altLang="en-US" sz="2400" dirty="0">
                <a:latin typeface="Times New Roman" panose="02020603050405020304" pitchFamily="18" charset="0"/>
                <a:ea typeface="黑体" panose="02010609060101010101" pitchFamily="49" charset="-122"/>
              </a:rPr>
              <a:t>       遗传重组可分为</a:t>
            </a:r>
            <a:r>
              <a:rPr lang="en-US" altLang="zh-CN" sz="2400" dirty="0">
                <a:latin typeface="Times New Roman" panose="02020603050405020304" pitchFamily="18" charset="0"/>
                <a:ea typeface="黑体" panose="02010609060101010101" pitchFamily="49" charset="-122"/>
              </a:rPr>
              <a:t>:</a:t>
            </a:r>
          </a:p>
          <a:p>
            <a:pPr marL="0" indent="0">
              <a:lnSpc>
                <a:spcPts val="3600"/>
              </a:lnSpc>
              <a:spcBef>
                <a:spcPct val="0"/>
              </a:spcBef>
              <a:buNone/>
            </a:pPr>
            <a:r>
              <a:rPr lang="zh-CN" altLang="en-US" sz="2400" dirty="0">
                <a:solidFill>
                  <a:srgbClr val="FFFF00"/>
                </a:solidFill>
                <a:latin typeface="Times New Roman" panose="02020603050405020304" pitchFamily="18" charset="0"/>
                <a:ea typeface="黑体" panose="02010609060101010101" pitchFamily="49" charset="-122"/>
              </a:rPr>
              <a:t>              同源重组</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homologous recombination</a:t>
            </a:r>
            <a:r>
              <a:rPr lang="zh-CN" altLang="en-US" sz="2400" dirty="0">
                <a:latin typeface="Times New Roman" panose="02020603050405020304" pitchFamily="18" charset="0"/>
                <a:ea typeface="黑体" panose="02010609060101010101" pitchFamily="49" charset="-122"/>
              </a:rPr>
              <a:t>）、</a:t>
            </a:r>
            <a:endParaRPr lang="en-US" altLang="zh-CN" sz="2400" dirty="0">
              <a:latin typeface="Times New Roman" panose="02020603050405020304" pitchFamily="18" charset="0"/>
              <a:ea typeface="黑体" panose="02010609060101010101" pitchFamily="49" charset="-122"/>
            </a:endParaRPr>
          </a:p>
          <a:p>
            <a:pPr marL="0" indent="0">
              <a:lnSpc>
                <a:spcPts val="3600"/>
              </a:lnSpc>
              <a:spcBef>
                <a:spcPct val="0"/>
              </a:spcBef>
              <a:buNone/>
            </a:pPr>
            <a:r>
              <a:rPr lang="zh-CN" altLang="en-US" sz="2400" dirty="0">
                <a:latin typeface="Times New Roman" panose="02020603050405020304" pitchFamily="18" charset="0"/>
                <a:ea typeface="黑体" panose="02010609060101010101" pitchFamily="49" charset="-122"/>
              </a:rPr>
              <a:t>              </a:t>
            </a:r>
            <a:r>
              <a:rPr lang="zh-CN" altLang="en-US" sz="2400" dirty="0">
                <a:solidFill>
                  <a:srgbClr val="FFFF00"/>
                </a:solidFill>
                <a:latin typeface="Times New Roman" panose="02020603050405020304" pitchFamily="18" charset="0"/>
                <a:ea typeface="黑体" panose="02010609060101010101" pitchFamily="49" charset="-122"/>
              </a:rPr>
              <a:t>位点专一性重组</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site-specific recombination</a:t>
            </a:r>
            <a:r>
              <a:rPr lang="zh-CN" altLang="en-US" sz="2400" dirty="0">
                <a:latin typeface="Times New Roman" panose="02020603050405020304" pitchFamily="18" charset="0"/>
                <a:ea typeface="黑体" panose="02010609060101010101" pitchFamily="49" charset="-122"/>
              </a:rPr>
              <a:t>）</a:t>
            </a:r>
            <a:endParaRPr lang="en-US" altLang="zh-CN" sz="2400" dirty="0">
              <a:latin typeface="Times New Roman" panose="02020603050405020304" pitchFamily="18" charset="0"/>
              <a:ea typeface="黑体" panose="02010609060101010101" pitchFamily="49" charset="-122"/>
            </a:endParaRPr>
          </a:p>
          <a:p>
            <a:pPr marL="0" indent="0">
              <a:lnSpc>
                <a:spcPts val="3600"/>
              </a:lnSpc>
              <a:spcBef>
                <a:spcPct val="0"/>
              </a:spcBef>
              <a:buNone/>
            </a:pPr>
            <a:r>
              <a:rPr lang="zh-CN" altLang="en-US" sz="2400" dirty="0">
                <a:latin typeface="Times New Roman" panose="02020603050405020304" pitchFamily="18" charset="0"/>
                <a:ea typeface="黑体" panose="02010609060101010101" pitchFamily="49" charset="-122"/>
              </a:rPr>
              <a:t>              </a:t>
            </a:r>
            <a:r>
              <a:rPr lang="zh-CN" altLang="en-US" sz="2400" dirty="0">
                <a:solidFill>
                  <a:srgbClr val="FFFF00"/>
                </a:solidFill>
                <a:latin typeface="Times New Roman" panose="02020603050405020304" pitchFamily="18" charset="0"/>
                <a:ea typeface="黑体" panose="02010609060101010101" pitchFamily="49" charset="-122"/>
              </a:rPr>
              <a:t>异常重组</a:t>
            </a:r>
            <a:r>
              <a:rPr lang="zh-CN" altLang="en-US" sz="2400" dirty="0">
                <a:latin typeface="Times New Roman" panose="02020603050405020304" pitchFamily="18" charset="0"/>
                <a:ea typeface="黑体" panose="02010609060101010101" pitchFamily="49" charset="-122"/>
              </a:rPr>
              <a:t>（</a:t>
            </a:r>
            <a:r>
              <a:rPr lang="en-US" altLang="zh-CN" sz="2400" dirty="0">
                <a:latin typeface="Times New Roman" panose="02020603050405020304" pitchFamily="18" charset="0"/>
                <a:ea typeface="黑体" panose="02010609060101010101" pitchFamily="49" charset="-122"/>
              </a:rPr>
              <a:t>illegitimate recombination</a:t>
            </a:r>
            <a:r>
              <a:rPr lang="zh-CN" altLang="en-US" sz="2400" dirty="0">
                <a:latin typeface="Times New Roman" panose="02020603050405020304" pitchFamily="18" charset="0"/>
                <a:ea typeface="黑体" panose="02010609060101010101" pitchFamily="49" charset="-122"/>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p:cNvSpPr>
            <a:spLocks noGrp="1"/>
          </p:cNvSpPr>
          <p:nvPr>
            <p:ph idx="1"/>
          </p:nvPr>
        </p:nvSpPr>
        <p:spPr>
          <a:xfrm>
            <a:off x="490538" y="990600"/>
            <a:ext cx="8229600" cy="4495800"/>
          </a:xfrm>
        </p:spPr>
        <p:txBody>
          <a:bodyPr/>
          <a:lstStyle/>
          <a:p>
            <a:pPr marL="0" indent="0">
              <a:buFontTx/>
              <a:buNone/>
            </a:pPr>
            <a:endParaRPr lang="zh-CN" altLang="en-US" smtClean="0"/>
          </a:p>
        </p:txBody>
      </p:sp>
      <p:pic>
        <p:nvPicPr>
          <p:cNvPr id="5123" name="图片 3"/>
          <p:cNvPicPr>
            <a:picLocks noChangeAspect="1"/>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207963" y="381000"/>
            <a:ext cx="8794750" cy="608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942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p:cNvSpPr>
            <a:spLocks noGrp="1"/>
          </p:cNvSpPr>
          <p:nvPr>
            <p:ph idx="1"/>
          </p:nvPr>
        </p:nvSpPr>
        <p:spPr>
          <a:xfrm>
            <a:off x="360354" y="457278"/>
            <a:ext cx="8762886" cy="1752626"/>
          </a:xfrm>
          <a:ln/>
        </p:spPr>
        <p:txBody>
          <a:bodyPr vert="horz" wrap="square" lIns="91440" tIns="45720" rIns="91440" bIns="45720" anchor="t" anchorCtr="0"/>
          <a:lstStyle/>
          <a:p>
            <a:pPr marL="0" indent="0">
              <a:lnSpc>
                <a:spcPts val="3000"/>
              </a:lnSpc>
              <a:spcBef>
                <a:spcPct val="0"/>
              </a:spcBef>
              <a:buNone/>
            </a:pPr>
            <a:r>
              <a:rPr lang="zh-CN" altLang="en-US" sz="2400" dirty="0">
                <a:solidFill>
                  <a:srgbClr val="FFFF00"/>
                </a:solidFill>
                <a:latin typeface="黑体" panose="02010609060101010101" pitchFamily="49" charset="-122"/>
                <a:ea typeface="黑体" panose="02010609060101010101" pitchFamily="49" charset="-122"/>
              </a:rPr>
              <a:t>同源重组是依赖于大范围的</a:t>
            </a:r>
            <a:r>
              <a:rPr lang="en-US" altLang="zh-CN" sz="2400" dirty="0">
                <a:solidFill>
                  <a:srgbClr val="FFFF00"/>
                </a:solidFill>
                <a:latin typeface="黑体" panose="02010609060101010101" pitchFamily="49" charset="-122"/>
                <a:ea typeface="黑体" panose="02010609060101010101" pitchFamily="49" charset="-122"/>
              </a:rPr>
              <a:t>DNA</a:t>
            </a:r>
            <a:r>
              <a:rPr lang="zh-CN" altLang="en-US" sz="2400" dirty="0">
                <a:solidFill>
                  <a:srgbClr val="FFFF00"/>
                </a:solidFill>
                <a:latin typeface="黑体" panose="02010609060101010101" pitchFamily="49" charset="-122"/>
                <a:ea typeface="黑体" panose="02010609060101010101" pitchFamily="49" charset="-122"/>
              </a:rPr>
              <a:t>同源序列间的联会</a:t>
            </a:r>
            <a:r>
              <a:rPr lang="zh-CN" altLang="en-US" sz="2400" dirty="0" smtClean="0">
                <a:solidFill>
                  <a:srgbClr val="FFFF00"/>
                </a:solidFill>
                <a:latin typeface="黑体" panose="02010609060101010101" pitchFamily="49" charset="-122"/>
                <a:ea typeface="黑体" panose="02010609060101010101" pitchFamily="49" charset="-122"/>
              </a:rPr>
              <a:t>，一般而言，两条染色体交换对等的部分。但偶尔也会发生同源不等交换，导致</a:t>
            </a:r>
            <a:r>
              <a:rPr lang="zh-CN" altLang="en-US" sz="2400" dirty="0">
                <a:solidFill>
                  <a:srgbClr val="FFFF00"/>
                </a:solidFill>
                <a:latin typeface="黑体" panose="02010609060101010101" pitchFamily="49" charset="-122"/>
                <a:ea typeface="黑体" panose="02010609060101010101" pitchFamily="49" charset="-122"/>
              </a:rPr>
              <a:t>基因的缺失或重复</a:t>
            </a:r>
            <a:r>
              <a:rPr lang="zh-CN" altLang="en-US" sz="2400" dirty="0" smtClean="0">
                <a:solidFill>
                  <a:srgbClr val="FFFF00"/>
                </a:solidFill>
                <a:latin typeface="黑体" panose="02010609060101010101" pitchFamily="49" charset="-122"/>
                <a:ea typeface="黑体" panose="02010609060101010101" pitchFamily="49" charset="-122"/>
              </a:rPr>
              <a:t>。</a:t>
            </a:r>
            <a:r>
              <a:rPr lang="en-US" altLang="zh-CN" sz="2400" dirty="0" smtClean="0">
                <a:latin typeface="黑体" panose="02010609060101010101" pitchFamily="49" charset="-122"/>
                <a:ea typeface="黑体" panose="02010609060101010101" pitchFamily="49" charset="-122"/>
              </a:rPr>
              <a:t>α-</a:t>
            </a:r>
            <a:r>
              <a:rPr lang="zh-CN" altLang="en-US" sz="2400" dirty="0">
                <a:latin typeface="黑体" panose="02010609060101010101" pitchFamily="49" charset="-122"/>
                <a:ea typeface="黑体" panose="02010609060101010101" pitchFamily="49" charset="-122"/>
              </a:rPr>
              <a:t>地中海贫血症患者的</a:t>
            </a:r>
            <a:r>
              <a:rPr lang="en-US" altLang="zh-CN" sz="2400" dirty="0">
                <a:latin typeface="黑体" panose="02010609060101010101" pitchFamily="49" charset="-122"/>
                <a:ea typeface="黑体" panose="02010609060101010101" pitchFamily="49" charset="-122"/>
              </a:rPr>
              <a:t>α</a:t>
            </a:r>
            <a:r>
              <a:rPr lang="zh-CN" altLang="en-US" sz="2400" dirty="0">
                <a:latin typeface="黑体" panose="02010609060101010101" pitchFamily="49" charset="-122"/>
                <a:ea typeface="黑体" panose="02010609060101010101" pitchFamily="49" charset="-122"/>
              </a:rPr>
              <a:t>珠蛋白基因的缺失可能起源于基因序列间</a:t>
            </a:r>
            <a:r>
              <a:rPr lang="zh-CN" altLang="en-US" sz="2400" dirty="0" smtClean="0">
                <a:latin typeface="黑体" panose="02010609060101010101" pitchFamily="49" charset="-122"/>
                <a:ea typeface="黑体" panose="02010609060101010101" pitchFamily="49" charset="-122"/>
              </a:rPr>
              <a:t>的不等交换。</a:t>
            </a:r>
            <a:r>
              <a:rPr lang="en-US" altLang="zh-CN" sz="2400" dirty="0" smtClean="0">
                <a:latin typeface="黑体" panose="02010609060101010101" pitchFamily="49" charset="-122"/>
                <a:ea typeface="黑体" panose="02010609060101010101" pitchFamily="49" charset="-122"/>
              </a:rPr>
              <a:t> </a:t>
            </a:r>
            <a:endParaRPr lang="zh-CN" altLang="en-US" sz="2400" dirty="0">
              <a:latin typeface="黑体" panose="02010609060101010101" pitchFamily="49" charset="-122"/>
              <a:ea typeface="黑体" panose="02010609060101010101" pitchFamily="49" charset="-122"/>
            </a:endParaRPr>
          </a:p>
          <a:p>
            <a:pPr marL="0" indent="0">
              <a:lnSpc>
                <a:spcPts val="3000"/>
              </a:lnSpc>
              <a:spcBef>
                <a:spcPct val="0"/>
              </a:spcBef>
              <a:buNone/>
            </a:pPr>
            <a:endParaRPr lang="zh-CN" altLang="en-US" sz="2000" dirty="0">
              <a:latin typeface="Times New Roman" panose="02020603050405020304" pitchFamily="18" charset="0"/>
              <a:ea typeface="黑体" panose="02010609060101010101" pitchFamily="49" charset="-122"/>
            </a:endParaRPr>
          </a:p>
        </p:txBody>
      </p:sp>
      <p:pic>
        <p:nvPicPr>
          <p:cNvPr id="26627" name="图片 1"/>
          <p:cNvPicPr>
            <a:picLocks noChangeAspect="1"/>
          </p:cNvPicPr>
          <p:nvPr/>
        </p:nvPicPr>
        <p:blipFill>
          <a:blip r:embed="rId2"/>
          <a:srcRect l="14714" t="2348" r="2583"/>
          <a:stretch>
            <a:fillRect/>
          </a:stretch>
        </p:blipFill>
        <p:spPr>
          <a:xfrm>
            <a:off x="1465283" y="2133634"/>
            <a:ext cx="6553028" cy="454660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p:cNvSpPr>
            <a:spLocks noGrp="1"/>
          </p:cNvSpPr>
          <p:nvPr>
            <p:ph idx="1"/>
          </p:nvPr>
        </p:nvSpPr>
        <p:spPr>
          <a:xfrm>
            <a:off x="166446" y="762070"/>
            <a:ext cx="3719773" cy="5791048"/>
          </a:xfrm>
          <a:ln/>
        </p:spPr>
        <p:txBody>
          <a:bodyPr vert="horz" wrap="square" lIns="91440" tIns="45720" rIns="91440" bIns="45720" anchor="t" anchorCtr="0"/>
          <a:lstStyle/>
          <a:p>
            <a:pPr marL="0" indent="0">
              <a:lnSpc>
                <a:spcPct val="150000"/>
              </a:lnSpc>
              <a:spcBef>
                <a:spcPct val="0"/>
              </a:spcBef>
              <a:buNone/>
            </a:pPr>
            <a:r>
              <a:rPr lang="zh-CN" altLang="en-US" sz="2800" dirty="0">
                <a:latin typeface="Times New Roman" panose="02020603050405020304" pitchFamily="18" charset="0"/>
                <a:ea typeface="黑体" panose="02010609060101010101" pitchFamily="49" charset="-122"/>
              </a:rPr>
              <a:t>位点专一性重组只依赖于小范围内同源序列的联会，而且重组也只限于在这一小范围内。</a:t>
            </a:r>
            <a:r>
              <a:rPr lang="en-US" altLang="zh-CN" sz="2800" dirty="0">
                <a:latin typeface="Times New Roman" panose="02020603050405020304" pitchFamily="18" charset="0"/>
                <a:ea typeface="黑体" panose="02010609060101010101" pitchFamily="49" charset="-122"/>
              </a:rPr>
              <a:t>λ</a:t>
            </a:r>
            <a:r>
              <a:rPr lang="zh-CN" altLang="en-US" sz="2800" dirty="0">
                <a:latin typeface="Times New Roman" panose="02020603050405020304" pitchFamily="18" charset="0"/>
                <a:ea typeface="黑体" panose="02010609060101010101" pitchFamily="49" charset="-122"/>
              </a:rPr>
              <a:t>噬菌体感染大肠杆菌后的整合与切离是典型的位点专一性</a:t>
            </a:r>
            <a:r>
              <a:rPr lang="zh-CN" altLang="en-US" sz="2800" dirty="0" smtClean="0">
                <a:latin typeface="Times New Roman" panose="02020603050405020304" pitchFamily="18" charset="0"/>
                <a:ea typeface="黑体" panose="02010609060101010101" pitchFamily="49" charset="-122"/>
              </a:rPr>
              <a:t>重组，又称整合式重组。</a:t>
            </a:r>
            <a:endParaRPr lang="en-US" altLang="zh-CN" sz="2800" dirty="0">
              <a:latin typeface="Times New Roman" panose="02020603050405020304" pitchFamily="18" charset="0"/>
              <a:ea typeface="黑体" panose="02010609060101010101" pitchFamily="49" charset="-122"/>
            </a:endParaRPr>
          </a:p>
          <a:p>
            <a:pPr marL="0" indent="0">
              <a:lnSpc>
                <a:spcPct val="150000"/>
              </a:lnSpc>
              <a:spcBef>
                <a:spcPct val="0"/>
              </a:spcBef>
              <a:buNone/>
            </a:pPr>
            <a:r>
              <a:rPr lang="zh-CN" altLang="en-US" sz="2400" dirty="0">
                <a:latin typeface="Times New Roman" panose="02020603050405020304" pitchFamily="18" charset="0"/>
                <a:ea typeface="黑体" panose="02010609060101010101" pitchFamily="49" charset="-122"/>
              </a:rPr>
              <a:t>        </a:t>
            </a:r>
          </a:p>
        </p:txBody>
      </p:sp>
      <p:pic>
        <p:nvPicPr>
          <p:cNvPr id="2" name="图片 1"/>
          <p:cNvPicPr>
            <a:picLocks noChangeAspect="1"/>
          </p:cNvPicPr>
          <p:nvPr/>
        </p:nvPicPr>
        <p:blipFill>
          <a:blip r:embed="rId2"/>
          <a:stretch>
            <a:fillRect/>
          </a:stretch>
        </p:blipFill>
        <p:spPr>
          <a:xfrm>
            <a:off x="3886219" y="762070"/>
            <a:ext cx="5361428" cy="56948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
          <p:cNvSpPr/>
          <p:nvPr/>
        </p:nvSpPr>
        <p:spPr>
          <a:xfrm>
            <a:off x="457308" y="685872"/>
            <a:ext cx="8077098" cy="2862322"/>
          </a:xfrm>
          <a:prstGeom prst="rect">
            <a:avLst/>
          </a:prstGeom>
          <a:noFill/>
          <a:ln w="9525">
            <a:noFill/>
          </a:ln>
        </p:spPr>
        <p:txBody>
          <a:bodyPr wrap="square">
            <a:spAutoFit/>
          </a:bodyPr>
          <a:lstStyle/>
          <a:p>
            <a:pPr eaLnBrk="1" hangingPunct="1">
              <a:lnSpc>
                <a:spcPct val="150000"/>
              </a:lnSpc>
            </a:pPr>
            <a:r>
              <a:rPr lang="zh-CN" altLang="en-US" sz="2400" dirty="0">
                <a:solidFill>
                  <a:schemeClr val="tx1"/>
                </a:solidFill>
                <a:latin typeface="黑体" panose="02010609060101010101" pitchFamily="49" charset="-122"/>
                <a:ea typeface="黑体" panose="02010609060101010101" pitchFamily="49" charset="-122"/>
              </a:rPr>
              <a:t>异常重组则是完全不依赖于</a:t>
            </a:r>
            <a:r>
              <a:rPr lang="en-US" altLang="zh-CN" sz="2400" dirty="0">
                <a:solidFill>
                  <a:schemeClr val="tx1"/>
                </a:solidFill>
                <a:latin typeface="黑体" panose="02010609060101010101" pitchFamily="49" charset="-122"/>
                <a:ea typeface="黑体" panose="02010609060101010101" pitchFamily="49" charset="-122"/>
              </a:rPr>
              <a:t>DNA</a:t>
            </a:r>
            <a:r>
              <a:rPr lang="zh-CN" altLang="en-US" sz="2400" dirty="0">
                <a:solidFill>
                  <a:schemeClr val="tx1"/>
                </a:solidFill>
                <a:latin typeface="黑体" panose="02010609060101010101" pitchFamily="49" charset="-122"/>
                <a:ea typeface="黑体" panose="02010609060101010101" pitchFamily="49" charset="-122"/>
              </a:rPr>
              <a:t>序列间的同源性，如转座子从染色体的一个位置转座到另一位置，或从一条染色体转座至另一条染色体，这与染色体序列间同源性无关，只需在转座和复制有关的酶作用下进行，因此该重组又称为复制重组，详见第</a:t>
            </a:r>
            <a:r>
              <a:rPr lang="en-US" altLang="zh-CN" sz="2400" dirty="0">
                <a:solidFill>
                  <a:schemeClr val="tx1"/>
                </a:solidFill>
                <a:latin typeface="黑体" panose="02010609060101010101" pitchFamily="49" charset="-122"/>
                <a:ea typeface="黑体" panose="02010609060101010101" pitchFamily="49" charset="-122"/>
              </a:rPr>
              <a:t>13</a:t>
            </a:r>
            <a:r>
              <a:rPr lang="zh-CN" altLang="en-US" sz="2400" dirty="0">
                <a:solidFill>
                  <a:schemeClr val="tx1"/>
                </a:solidFill>
                <a:latin typeface="黑体" panose="02010609060101010101" pitchFamily="49" charset="-122"/>
                <a:ea typeface="黑体" panose="02010609060101010101" pitchFamily="49" charset="-122"/>
              </a:rPr>
              <a:t>章</a:t>
            </a:r>
            <a:r>
              <a:rPr lang="zh-CN" altLang="en-US" sz="2400" dirty="0" smtClean="0">
                <a:solidFill>
                  <a:schemeClr val="tx1"/>
                </a:solidFill>
                <a:latin typeface="黑体" panose="02010609060101010101" pitchFamily="49" charset="-122"/>
                <a:ea typeface="黑体" panose="02010609060101010101" pitchFamily="49" charset="-122"/>
              </a:rPr>
              <a:t>。如肝炎病毒在人基因组的插入。</a:t>
            </a:r>
            <a:endParaRPr lang="zh-CN" altLang="en-US" sz="2400" dirty="0">
              <a:solidFill>
                <a:schemeClr val="tx1"/>
              </a:solidFill>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2590800" y="-152400"/>
            <a:ext cx="4953000" cy="1143000"/>
          </a:xfrm>
          <a:ln/>
        </p:spPr>
        <p:txBody>
          <a:bodyPr vert="horz" wrap="square" lIns="91440" tIns="45720" rIns="91440" bIns="45720" anchor="ctr" anchorCtr="0"/>
          <a:lstStyle/>
          <a:p>
            <a:pPr algn="l"/>
            <a:r>
              <a:rPr lang="en-US" altLang="zh-CN" sz="3200" dirty="0">
                <a:solidFill>
                  <a:srgbClr val="FFFF00"/>
                </a:solidFill>
                <a:latin typeface="黑体" panose="02010609060101010101" pitchFamily="49" charset="-122"/>
                <a:ea typeface="黑体" panose="02010609060101010101" pitchFamily="49" charset="-122"/>
              </a:rPr>
              <a:t>7.2.2 </a:t>
            </a:r>
            <a:r>
              <a:rPr lang="zh-CN" altLang="en-US" sz="3200" dirty="0">
                <a:solidFill>
                  <a:srgbClr val="FFFF00"/>
                </a:solidFill>
                <a:latin typeface="黑体" panose="02010609060101010101" pitchFamily="49" charset="-122"/>
                <a:ea typeface="黑体" panose="02010609060101010101" pitchFamily="49" charset="-122"/>
              </a:rPr>
              <a:t>同源重组的机制</a:t>
            </a:r>
          </a:p>
        </p:txBody>
      </p:sp>
      <p:sp>
        <p:nvSpPr>
          <p:cNvPr id="29699" name="内容占位符 2"/>
          <p:cNvSpPr>
            <a:spLocks noGrp="1"/>
          </p:cNvSpPr>
          <p:nvPr>
            <p:ph idx="1"/>
          </p:nvPr>
        </p:nvSpPr>
        <p:spPr>
          <a:xfrm>
            <a:off x="533400" y="1011238"/>
            <a:ext cx="8229600" cy="5562600"/>
          </a:xfrm>
          <a:ln/>
        </p:spPr>
        <p:txBody>
          <a:bodyPr vert="horz" wrap="square" lIns="91440" tIns="45720" rIns="91440" bIns="45720" anchor="t" anchorCtr="0"/>
          <a:lstStyle/>
          <a:p>
            <a:pPr marL="0" indent="0">
              <a:buNone/>
            </a:pPr>
            <a:r>
              <a:rPr lang="zh-CN" altLang="en-US" sz="2400" dirty="0">
                <a:solidFill>
                  <a:srgbClr val="FFFF00"/>
                </a:solidFill>
                <a:latin typeface="黑体" panose="02010609060101010101" pitchFamily="49" charset="-122"/>
                <a:ea typeface="黑体" panose="02010609060101010101" pitchFamily="49" charset="-122"/>
              </a:rPr>
              <a:t>（</a:t>
            </a:r>
            <a:r>
              <a:rPr lang="en-US" altLang="zh-CN" sz="2400" dirty="0">
                <a:solidFill>
                  <a:srgbClr val="FFFF00"/>
                </a:solidFill>
                <a:latin typeface="黑体" panose="02010609060101010101" pitchFamily="49" charset="-122"/>
                <a:ea typeface="黑体" panose="02010609060101010101" pitchFamily="49" charset="-122"/>
              </a:rPr>
              <a:t>1</a:t>
            </a:r>
            <a:r>
              <a:rPr lang="zh-CN" altLang="en-US" sz="2400" dirty="0">
                <a:solidFill>
                  <a:srgbClr val="FFFF00"/>
                </a:solidFill>
                <a:latin typeface="黑体" panose="02010609060101010101" pitchFamily="49" charset="-122"/>
                <a:ea typeface="黑体" panose="02010609060101010101" pitchFamily="49" charset="-122"/>
              </a:rPr>
              <a:t>）同源重组发生在减数分裂前期</a:t>
            </a:r>
            <a:endParaRPr lang="en-US" altLang="zh-CN" sz="2400" dirty="0">
              <a:solidFill>
                <a:srgbClr val="FFFF00"/>
              </a:solidFill>
              <a:latin typeface="黑体" panose="02010609060101010101" pitchFamily="49" charset="-122"/>
              <a:ea typeface="黑体" panose="02010609060101010101" pitchFamily="49" charset="-122"/>
            </a:endParaRPr>
          </a:p>
          <a:p>
            <a:pPr marL="0" indent="0">
              <a:lnSpc>
                <a:spcPct val="150000"/>
              </a:lnSpc>
              <a:buNone/>
            </a:pPr>
            <a:r>
              <a:rPr lang="zh-CN" altLang="en-US" sz="2400" dirty="0">
                <a:solidFill>
                  <a:srgbClr val="FFFF00"/>
                </a:solidFill>
                <a:latin typeface="黑体" panose="02010609060101010101" pitchFamily="49" charset="-122"/>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同源重组又称</a:t>
            </a:r>
            <a:r>
              <a:rPr lang="zh-CN" altLang="en-US" sz="2000" dirty="0">
                <a:solidFill>
                  <a:srgbClr val="FFFF00"/>
                </a:solidFill>
                <a:latin typeface="Times New Roman" panose="02020603050405020304" pitchFamily="18" charset="0"/>
                <a:ea typeface="黑体" panose="02010609060101010101" pitchFamily="49" charset="-122"/>
              </a:rPr>
              <a:t>普遍性重组</a:t>
            </a:r>
            <a:r>
              <a:rPr lang="zh-CN" altLang="en-US" sz="2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generalized recombination</a:t>
            </a:r>
            <a:r>
              <a:rPr lang="zh-CN" altLang="en-US" sz="2000" dirty="0">
                <a:latin typeface="Times New Roman" panose="02020603050405020304" pitchFamily="18" charset="0"/>
                <a:ea typeface="黑体" panose="02010609060101010101" pitchFamily="49" charset="-122"/>
              </a:rPr>
              <a:t>），它的发生是依赖于较大范围的</a:t>
            </a:r>
            <a:r>
              <a:rPr lang="en-US" altLang="zh-CN" sz="2000" dirty="0">
                <a:latin typeface="Times New Roman" panose="02020603050405020304" pitchFamily="18" charset="0"/>
                <a:ea typeface="黑体" panose="02010609060101010101" pitchFamily="49" charset="-122"/>
              </a:rPr>
              <a:t>DNA</a:t>
            </a:r>
            <a:r>
              <a:rPr lang="zh-CN" altLang="en-US" sz="2000" dirty="0">
                <a:latin typeface="Times New Roman" panose="02020603050405020304" pitchFamily="18" charset="0"/>
                <a:ea typeface="黑体" panose="02010609060101010101" pitchFamily="49" charset="-122"/>
              </a:rPr>
              <a:t>同源序列的联会。</a:t>
            </a:r>
            <a:endParaRPr lang="en-US" altLang="zh-CN" sz="2000" dirty="0">
              <a:latin typeface="Times New Roman" panose="02020603050405020304" pitchFamily="18" charset="0"/>
              <a:ea typeface="黑体" panose="02010609060101010101" pitchFamily="49" charset="-122"/>
            </a:endParaRPr>
          </a:p>
          <a:p>
            <a:pPr marL="0" indent="0">
              <a:lnSpc>
                <a:spcPct val="150000"/>
              </a:lnSpc>
              <a:buNone/>
            </a:pPr>
            <a:r>
              <a:rPr lang="zh-CN" altLang="en-US" sz="2000" dirty="0">
                <a:latin typeface="Times New Roman" panose="02020603050405020304" pitchFamily="18" charset="0"/>
                <a:ea typeface="黑体" panose="02010609060101010101" pitchFamily="49" charset="-122"/>
              </a:rPr>
              <a:t>       </a:t>
            </a:r>
            <a:r>
              <a:rPr lang="zh-CN" altLang="en-US" sz="2000" dirty="0">
                <a:solidFill>
                  <a:srgbClr val="FFFF00"/>
                </a:solidFill>
                <a:latin typeface="Times New Roman" panose="02020603050405020304" pitchFamily="18" charset="0"/>
                <a:ea typeface="黑体" panose="02010609060101010101" pitchFamily="49" charset="-122"/>
              </a:rPr>
              <a:t>真核生物的遗传重组发生在减数分裂时期的同源染色体的非姊妹染色单体之间</a:t>
            </a:r>
            <a:r>
              <a:rPr lang="zh-CN" altLang="en-US" sz="2000" dirty="0">
                <a:latin typeface="Times New Roman" panose="02020603050405020304" pitchFamily="18" charset="0"/>
                <a:ea typeface="黑体" panose="02010609060101010101" pitchFamily="49" charset="-122"/>
              </a:rPr>
              <a:t>，而且染色体或</a:t>
            </a:r>
            <a:r>
              <a:rPr lang="en-US" altLang="zh-CN" sz="2000" dirty="0">
                <a:latin typeface="Times New Roman" panose="02020603050405020304" pitchFamily="18" charset="0"/>
                <a:ea typeface="黑体" panose="02010609060101010101" pitchFamily="49" charset="-122"/>
              </a:rPr>
              <a:t>DNA </a:t>
            </a:r>
            <a:r>
              <a:rPr lang="zh-CN" altLang="en-US" sz="2000" dirty="0">
                <a:latin typeface="Times New Roman" panose="02020603050405020304" pitchFamily="18" charset="0"/>
                <a:ea typeface="黑体" panose="02010609060101010101" pitchFamily="49" charset="-122"/>
              </a:rPr>
              <a:t>分子之间相互交换对等的部分。</a:t>
            </a:r>
          </a:p>
          <a:p>
            <a:pPr marL="0" indent="0">
              <a:lnSpc>
                <a:spcPct val="150000"/>
              </a:lnSpc>
              <a:buNone/>
            </a:pPr>
            <a:r>
              <a:rPr lang="zh-CN" altLang="en-US" sz="2000" dirty="0">
                <a:latin typeface="Times New Roman" panose="02020603050405020304" pitchFamily="18" charset="0"/>
                <a:ea typeface="黑体" panose="02010609060101010101" pitchFamily="49" charset="-122"/>
              </a:rPr>
              <a:t>       真核生物的染色质状态影响重组，如异染色质及其附近区域很少发生重组。</a:t>
            </a:r>
          </a:p>
          <a:p>
            <a:pPr marL="0" indent="0">
              <a:lnSpc>
                <a:spcPct val="150000"/>
              </a:lnSpc>
              <a:buNone/>
            </a:pPr>
            <a:r>
              <a:rPr lang="zh-CN" altLang="en-US" sz="2000" dirty="0">
                <a:latin typeface="Times New Roman" panose="02020603050405020304" pitchFamily="18" charset="0"/>
                <a:ea typeface="黑体" panose="02010609060101010101" pitchFamily="49" charset="-122"/>
              </a:rPr>
              <a:t>      </a:t>
            </a:r>
            <a:r>
              <a:rPr lang="zh-CN" altLang="en-US" sz="2000" dirty="0">
                <a:solidFill>
                  <a:srgbClr val="FFFF00"/>
                </a:solidFill>
                <a:latin typeface="Times New Roman" panose="02020603050405020304" pitchFamily="18" charset="0"/>
                <a:ea typeface="黑体" panose="02010609060101010101" pitchFamily="49" charset="-122"/>
              </a:rPr>
              <a:t>同源重组对同源区的长度要求</a:t>
            </a:r>
            <a:r>
              <a:rPr lang="zh-CN" altLang="en-US" sz="2000" dirty="0">
                <a:latin typeface="Times New Roman" panose="02020603050405020304" pitchFamily="18" charset="0"/>
                <a:ea typeface="黑体" panose="02010609060101010101" pitchFamily="49" charset="-122"/>
              </a:rPr>
              <a:t>：</a:t>
            </a:r>
          </a:p>
          <a:p>
            <a:pPr marL="0" indent="0">
              <a:lnSpc>
                <a:spcPct val="150000"/>
              </a:lnSpc>
              <a:buNone/>
            </a:pPr>
            <a:r>
              <a:rPr lang="zh-CN" altLang="en-US" sz="2000" dirty="0">
                <a:latin typeface="Times New Roman" panose="02020603050405020304" pitchFamily="18" charset="0"/>
                <a:ea typeface="黑体" panose="02010609060101010101" pitchFamily="49" charset="-122"/>
              </a:rPr>
              <a:t>      </a:t>
            </a:r>
            <a:r>
              <a:rPr lang="en-US" altLang="zh-CN" sz="2000" i="1"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哺乳动物基因间的重组要求同源序列在</a:t>
            </a:r>
            <a:r>
              <a:rPr lang="en-US" altLang="zh-CN" sz="2000" dirty="0">
                <a:latin typeface="Times New Roman" panose="02020603050405020304" pitchFamily="18" charset="0"/>
                <a:ea typeface="黑体" panose="02010609060101010101" pitchFamily="49" charset="-122"/>
              </a:rPr>
              <a:t>150 bp</a:t>
            </a:r>
            <a:r>
              <a:rPr lang="zh-CN" altLang="en-US" sz="2000" dirty="0">
                <a:latin typeface="Times New Roman" panose="02020603050405020304" pitchFamily="18" charset="0"/>
                <a:ea typeface="黑体" panose="02010609060101010101" pitchFamily="49" charset="-122"/>
              </a:rPr>
              <a:t>以上</a:t>
            </a:r>
          </a:p>
          <a:p>
            <a:pPr marL="0" indent="0">
              <a:lnSpc>
                <a:spcPct val="150000"/>
              </a:lnSpc>
              <a:buNone/>
            </a:pPr>
            <a:r>
              <a:rPr lang="zh-CN" altLang="en-US" sz="2000" dirty="0">
                <a:latin typeface="Times New Roman" panose="02020603050405020304" pitchFamily="18" charset="0"/>
                <a:ea typeface="黑体" panose="02010609060101010101" pitchFamily="49" charset="-122"/>
              </a:rPr>
              <a:t>      同源区越长越有利于同源重组</a:t>
            </a:r>
          </a:p>
          <a:p>
            <a:pPr marL="0" indent="0">
              <a:buNone/>
            </a:pPr>
            <a:r>
              <a:rPr lang="zh-CN" altLang="en-US" sz="2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 </a:t>
            </a:r>
            <a:endParaRPr lang="zh-CN" altLang="en-US" sz="2000" dirty="0">
              <a:latin typeface="Times New Roman" panose="02020603050405020304" pitchFamily="18" charset="0"/>
              <a:ea typeface="黑体" panose="02010609060101010101" pitchFamily="49" charset="-122"/>
            </a:endParaRPr>
          </a:p>
          <a:p>
            <a:pPr marL="0" indent="0">
              <a:buNone/>
            </a:pPr>
            <a:endParaRPr lang="zh-CN" altLang="en-US" sz="2000" dirty="0">
              <a:latin typeface="Times New Roman" panose="02020603050405020304" pitchFamily="18" charset="0"/>
              <a:ea typeface="黑体" panose="02010609060101010101" pitchFamily="49" charset="-122"/>
            </a:endParaRPr>
          </a:p>
          <a:p>
            <a:pPr marL="0" indent="0">
              <a:buNone/>
            </a:pPr>
            <a:endParaRPr lang="en-US" altLang="zh-CN" sz="2000" dirty="0">
              <a:latin typeface="Times New Roman" panose="02020603050405020304" pitchFamily="18" charset="0"/>
              <a:ea typeface="黑体" panose="02010609060101010101" pitchFamily="49" charset="-122"/>
            </a:endParaRPr>
          </a:p>
          <a:p>
            <a:pPr marL="0" indent="0">
              <a:buNone/>
            </a:pPr>
            <a:endParaRPr lang="zh-CN" altLang="en-US" sz="2000" dirty="0">
              <a:solidFill>
                <a:srgbClr val="FFFF00"/>
              </a:solidFill>
              <a:latin typeface="黑体" panose="02010609060101010101" pitchFamily="49" charset="-122"/>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4294967295"/>
          </p:nvPr>
        </p:nvSpPr>
        <p:spPr>
          <a:xfrm>
            <a:off x="228714" y="1371732"/>
            <a:ext cx="8686572" cy="4343338"/>
          </a:xfrm>
        </p:spPr>
        <p:txBody>
          <a:bodyPr vert="horz" wrap="square" lIns="91440" tIns="45720" rIns="91440" bIns="45720" numCol="1" anchor="t" anchorCtr="0" compatLnSpc="1"/>
          <a:lstStyle/>
          <a:p>
            <a:pPr marL="342900" marR="0" lvl="0" indent="-342900" algn="just" defTabSz="914400" rtl="0" eaLnBrk="1" fontAlgn="base" latinLnBrk="0" hangingPunct="1">
              <a:lnSpc>
                <a:spcPct val="100000"/>
              </a:lnSpc>
              <a:spcBef>
                <a:spcPct val="20000"/>
              </a:spcBef>
              <a:spcAft>
                <a:spcPct val="0"/>
              </a:spcAft>
              <a:buClr>
                <a:schemeClr val="tx2"/>
              </a:buClr>
              <a:buSzTx/>
              <a:buFontTx/>
              <a:buNone/>
              <a:defRPr/>
            </a:pPr>
            <a:r>
              <a:rPr kumimoji="0" lang="en-US" altLang="zh-CN" sz="3200" b="0" i="0" u="none" strike="noStrike" kern="0" cap="none" spc="0" normalizeH="0" baseline="0" noProof="0" dirty="0" smtClean="0">
                <a:ln>
                  <a:noFill/>
                </a:ln>
                <a:solidFill>
                  <a:schemeClr val="tx1"/>
                </a:solidFill>
                <a:effectLst/>
                <a:uLnTx/>
                <a:uFillTx/>
                <a:latin typeface="+mn-lt"/>
                <a:ea typeface="+mn-ea"/>
                <a:cs typeface="+mn-cs"/>
              </a:rPr>
              <a:t>  </a:t>
            </a:r>
            <a:r>
              <a:rPr kumimoji="0" lang="zh-CN" altLang="en-US" sz="3200" b="0" i="0" u="none" strike="noStrike" kern="0" cap="none" spc="0" normalizeH="0" baseline="0" noProof="0" dirty="0" smtClean="0">
                <a:ln>
                  <a:noFill/>
                </a:ln>
                <a:solidFill>
                  <a:srgbClr val="FFFF00"/>
                </a:solidFill>
                <a:effectLst/>
                <a:uLnTx/>
                <a:uFillTx/>
                <a:latin typeface="Times New Roman" panose="02020603050405020304" pitchFamily="18" charset="0"/>
                <a:ea typeface="黑体" panose="02010609060101010101" pitchFamily="49" charset="-122"/>
                <a:cs typeface="+mn-cs"/>
              </a:rPr>
              <a:t>① </a:t>
            </a:r>
            <a:r>
              <a:rPr kumimoji="0" lang="en-US" altLang="zh-CN" sz="3200" b="0" i="0" u="none" strike="noStrike" kern="0" cap="none" spc="0" normalizeH="0" baseline="0" noProof="0" dirty="0" smtClean="0">
                <a:ln>
                  <a:noFill/>
                </a:ln>
                <a:solidFill>
                  <a:srgbClr val="FFFF00"/>
                </a:solidFill>
                <a:effectLst/>
                <a:uLnTx/>
                <a:uFillTx/>
                <a:latin typeface="Times New Roman" panose="02020603050405020304" pitchFamily="18" charset="0"/>
                <a:ea typeface="黑体" panose="02010609060101010101" pitchFamily="49" charset="-122"/>
                <a:cs typeface="+mn-cs"/>
              </a:rPr>
              <a:t>Holliday </a:t>
            </a:r>
            <a:r>
              <a:rPr kumimoji="0" lang="zh-CN" altLang="en-US" sz="3200" b="0" i="0" u="none" strike="noStrike" kern="0" cap="none" spc="0" normalizeH="0" baseline="0" noProof="0" dirty="0" smtClean="0">
                <a:ln>
                  <a:noFill/>
                </a:ln>
                <a:solidFill>
                  <a:srgbClr val="FFFF00"/>
                </a:solidFill>
                <a:effectLst/>
                <a:uLnTx/>
                <a:uFillTx/>
                <a:latin typeface="Times New Roman" panose="02020603050405020304" pitchFamily="18" charset="0"/>
                <a:ea typeface="黑体" panose="02010609060101010101" pitchFamily="49" charset="-122"/>
                <a:cs typeface="+mn-cs"/>
              </a:rPr>
              <a:t>模型</a:t>
            </a:r>
            <a:endParaRPr kumimoji="0" lang="zh-CN" altLang="en-US" sz="3200" b="0"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cs typeface="+mn-cs"/>
            </a:endParaRPr>
          </a:p>
          <a:p>
            <a:pPr marL="0" lvl="0" indent="0" algn="just" eaLnBrk="1" hangingPunct="1">
              <a:buClr>
                <a:srgbClr val="00FFCC"/>
              </a:buClr>
              <a:buSzPct val="110000"/>
              <a:buFont typeface="Wingdings" panose="05000000000000000000" pitchFamily="2" charset="2"/>
              <a:buNone/>
            </a:pPr>
            <a:r>
              <a:rPr kumimoji="0" lang="zh-CN" altLang="en-US" sz="3200" b="0" i="0" u="none" strike="noStrike" kern="0" cap="none" spc="0" normalizeH="0" baseline="0" noProof="0" dirty="0" smtClean="0">
                <a:ln>
                  <a:noFill/>
                </a:ln>
                <a:solidFill>
                  <a:schemeClr val="bg1"/>
                </a:solidFill>
                <a:effectLst>
                  <a:outerShdw blurRad="38100" dist="38100" dir="2700000" algn="tl">
                    <a:srgbClr val="000000"/>
                  </a:outerShdw>
                </a:effectLst>
                <a:uLnTx/>
                <a:uFillTx/>
                <a:latin typeface="华文新魏" pitchFamily="2" charset="-122"/>
                <a:ea typeface="华文新魏" pitchFamily="2" charset="-122"/>
                <a:cs typeface="+mn-cs"/>
              </a:rPr>
              <a:t>   </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狭义的遗传重组专指因为</a:t>
            </a:r>
            <a:r>
              <a:rPr kumimoji="0" lang="en-US" altLang="zh-CN"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DNA</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分子内断裂</a:t>
            </a:r>
            <a:r>
              <a:rPr kumimoji="0" lang="en-US" altLang="zh-CN" sz="2800" b="0" i="0" u="none" strike="noStrike" kern="0" cap="none" spc="0" normalizeH="0" baseline="0" noProof="0" dirty="0" smtClean="0">
                <a:ln>
                  <a:noFill/>
                </a:ln>
                <a:solidFill>
                  <a:schemeClr val="tx1"/>
                </a:solidFill>
                <a:effectLst/>
                <a:uLnTx/>
                <a:uFillTx/>
                <a:latin typeface="宋体" panose="02010600030101010101" pitchFamily="2" charset="-122"/>
                <a:ea typeface="黑体" panose="02010609060101010101" pitchFamily="49" charset="-122"/>
                <a:cs typeface="+mn-cs"/>
              </a:rPr>
              <a:t>—</a:t>
            </a:r>
            <a:r>
              <a:rPr kumimoji="0" lang="zh-CN" altLang="en-US" sz="2800" b="0" i="0" u="none" strike="noStrike" kern="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接合而引起基因交流的过程。</a:t>
            </a:r>
            <a:r>
              <a:rPr lang="zh-CN" altLang="en-US" dirty="0">
                <a:solidFill>
                  <a:srgbClr val="FFFFFF"/>
                </a:solidFill>
                <a:latin typeface="Times New Roman" panose="02020603050405020304" pitchFamily="18" charset="0"/>
                <a:ea typeface="黑体" panose="02010609060101010101" pitchFamily="49" charset="-122"/>
              </a:rPr>
              <a:t>同源重组有时又叫</a:t>
            </a:r>
            <a:r>
              <a:rPr lang="zh-CN" altLang="en-US" dirty="0" smtClean="0">
                <a:solidFill>
                  <a:srgbClr val="FFFFFF"/>
                </a:solidFill>
                <a:latin typeface="Times New Roman" panose="02020603050405020304" pitchFamily="18" charset="0"/>
                <a:ea typeface="黑体" panose="02010609060101010101" pitchFamily="49" charset="-122"/>
              </a:rPr>
              <a:t>交换。它</a:t>
            </a:r>
            <a:r>
              <a:rPr lang="zh-CN" altLang="en-US" dirty="0">
                <a:solidFill>
                  <a:srgbClr val="FFFFFF"/>
                </a:solidFill>
                <a:latin typeface="Times New Roman" panose="02020603050405020304" pitchFamily="18" charset="0"/>
                <a:ea typeface="黑体" panose="02010609060101010101" pitchFamily="49" charset="-122"/>
              </a:rPr>
              <a:t>发生在</a:t>
            </a:r>
            <a:r>
              <a:rPr lang="en-US" altLang="zh-CN" dirty="0">
                <a:solidFill>
                  <a:srgbClr val="FFFFFF"/>
                </a:solidFill>
                <a:latin typeface="Times New Roman" panose="02020603050405020304" pitchFamily="18" charset="0"/>
                <a:ea typeface="黑体" panose="02010609060101010101" pitchFamily="49" charset="-122"/>
              </a:rPr>
              <a:t>DNA</a:t>
            </a:r>
            <a:r>
              <a:rPr lang="zh-CN" altLang="en-US" dirty="0">
                <a:solidFill>
                  <a:srgbClr val="FFFFFF"/>
                </a:solidFill>
                <a:latin typeface="Times New Roman" panose="02020603050405020304" pitchFamily="18" charset="0"/>
                <a:ea typeface="黑体" panose="02010609060101010101" pitchFamily="49" charset="-122"/>
              </a:rPr>
              <a:t>同源序列</a:t>
            </a:r>
            <a:r>
              <a:rPr lang="zh-CN" altLang="en-US" dirty="0" smtClean="0">
                <a:solidFill>
                  <a:srgbClr val="FFFFFF"/>
                </a:solidFill>
                <a:latin typeface="Times New Roman" panose="02020603050405020304" pitchFamily="18" charset="0"/>
                <a:ea typeface="黑体" panose="02010609060101010101" pitchFamily="49" charset="-122"/>
              </a:rPr>
              <a:t>之间。</a:t>
            </a:r>
            <a:r>
              <a:rPr lang="en-US" altLang="zh-CN" dirty="0" smtClean="0">
                <a:solidFill>
                  <a:srgbClr val="FFFFFF"/>
                </a:solidFill>
                <a:latin typeface="Times New Roman" panose="02020603050405020304" pitchFamily="18" charset="0"/>
                <a:ea typeface="黑体" panose="02010609060101010101" pitchFamily="49" charset="-122"/>
              </a:rPr>
              <a:t>1964</a:t>
            </a:r>
            <a:r>
              <a:rPr lang="zh-CN" altLang="en-US" dirty="0" smtClean="0">
                <a:solidFill>
                  <a:srgbClr val="FFFFFF"/>
                </a:solidFill>
                <a:latin typeface="Times New Roman" panose="02020603050405020304" pitchFamily="18" charset="0"/>
                <a:ea typeface="黑体" panose="02010609060101010101" pitchFamily="49" charset="-122"/>
              </a:rPr>
              <a:t>年，</a:t>
            </a:r>
            <a:r>
              <a:rPr lang="en-US" altLang="zh-CN" sz="2800" dirty="0" smtClean="0">
                <a:solidFill>
                  <a:srgbClr val="FFFFFF"/>
                </a:solidFill>
                <a:latin typeface="Times New Roman" panose="02020603050405020304" pitchFamily="18" charset="0"/>
                <a:ea typeface="黑体" panose="02010609060101010101" pitchFamily="49" charset="-122"/>
              </a:rPr>
              <a:t>R. Holliday</a:t>
            </a:r>
            <a:r>
              <a:rPr lang="zh-CN" altLang="en-US" dirty="0" smtClean="0">
                <a:solidFill>
                  <a:srgbClr val="FFFFFF"/>
                </a:solidFill>
                <a:latin typeface="Times New Roman" panose="02020603050405020304" pitchFamily="18" charset="0"/>
                <a:ea typeface="黑体" panose="02010609060101010101" pitchFamily="49" charset="-122"/>
              </a:rPr>
              <a:t>设想了一个模式，用来解释同源重组，经过许多细节上的修改。</a:t>
            </a:r>
            <a:r>
              <a:rPr kumimoji="0" lang="zh-CN" altLang="en-US" sz="3200" b="0" i="0" u="none" strike="noStrike" kern="0" cap="none" spc="0" normalizeH="0" baseline="0" noProof="0" dirty="0" smtClean="0">
                <a:ln>
                  <a:noFill/>
                </a:ln>
                <a:solidFill>
                  <a:srgbClr val="FFFF00"/>
                </a:solidFill>
                <a:effectLst/>
                <a:uLnTx/>
                <a:uFillTx/>
                <a:latin typeface="黑体" panose="02010609060101010101" pitchFamily="49" charset="-122"/>
                <a:ea typeface="黑体" panose="02010609060101010101" pitchFamily="49" charset="-122"/>
                <a:cs typeface="+mn-cs"/>
              </a:rPr>
              <a:t>            </a:t>
            </a:r>
          </a:p>
        </p:txBody>
      </p:sp>
      <p:sp>
        <p:nvSpPr>
          <p:cNvPr id="30724" name="Rectangle 8"/>
          <p:cNvSpPr/>
          <p:nvPr/>
        </p:nvSpPr>
        <p:spPr>
          <a:xfrm>
            <a:off x="1143090" y="457278"/>
            <a:ext cx="8229600" cy="914454"/>
          </a:xfrm>
          <a:prstGeom prst="rect">
            <a:avLst/>
          </a:prstGeom>
          <a:noFill/>
          <a:ln w="9525">
            <a:noFill/>
          </a:ln>
        </p:spPr>
        <p:txBody>
          <a:bodyPr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2</a:t>
            </a:r>
            <a:r>
              <a:rPr lang="zh-CN" altLang="en-US" sz="3600" dirty="0">
                <a:solidFill>
                  <a:srgbClr val="FFFF00"/>
                </a:solidFill>
                <a:latin typeface="黑体" panose="02010609060101010101" pitchFamily="49" charset="-122"/>
                <a:ea typeface="黑体" panose="02010609060101010101" pitchFamily="49" charset="-122"/>
              </a:rPr>
              <a:t>）　同源重组的分子模型</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90210" y="609674"/>
            <a:ext cx="4738408" cy="4038494"/>
          </a:xfrm>
          <a:prstGeom prst="rect">
            <a:avLst/>
          </a:prstGeom>
        </p:spPr>
      </p:pic>
      <p:pic>
        <p:nvPicPr>
          <p:cNvPr id="4" name="图片 3"/>
          <p:cNvPicPr>
            <a:picLocks noChangeAspect="1"/>
          </p:cNvPicPr>
          <p:nvPr/>
        </p:nvPicPr>
        <p:blipFill>
          <a:blip r:embed="rId3"/>
          <a:stretch>
            <a:fillRect/>
          </a:stretch>
        </p:blipFill>
        <p:spPr>
          <a:xfrm>
            <a:off x="4648198" y="609674"/>
            <a:ext cx="4652446" cy="5257662"/>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4912" y="685872"/>
            <a:ext cx="2214331" cy="2069690"/>
          </a:xfrm>
          <a:prstGeom prst="rect">
            <a:avLst/>
          </a:prstGeom>
        </p:spPr>
      </p:pic>
      <p:pic>
        <p:nvPicPr>
          <p:cNvPr id="3" name="图片 2"/>
          <p:cNvPicPr>
            <a:picLocks noChangeAspect="1"/>
          </p:cNvPicPr>
          <p:nvPr/>
        </p:nvPicPr>
        <p:blipFill>
          <a:blip r:embed="rId3"/>
          <a:stretch>
            <a:fillRect/>
          </a:stretch>
        </p:blipFill>
        <p:spPr>
          <a:xfrm>
            <a:off x="304911" y="2783251"/>
            <a:ext cx="2214331" cy="2294193"/>
          </a:xfrm>
          <a:prstGeom prst="rect">
            <a:avLst/>
          </a:prstGeom>
        </p:spPr>
      </p:pic>
      <p:pic>
        <p:nvPicPr>
          <p:cNvPr id="4" name="图片 3"/>
          <p:cNvPicPr>
            <a:picLocks noChangeAspect="1"/>
          </p:cNvPicPr>
          <p:nvPr/>
        </p:nvPicPr>
        <p:blipFill>
          <a:blip r:embed="rId4"/>
          <a:stretch>
            <a:fillRect/>
          </a:stretch>
        </p:blipFill>
        <p:spPr>
          <a:xfrm>
            <a:off x="2971842" y="0"/>
            <a:ext cx="5105266" cy="6622989"/>
          </a:xfrm>
          <a:prstGeom prst="rect">
            <a:avLst/>
          </a:prstGeom>
        </p:spPr>
      </p:pic>
    </p:spTree>
    <p:extLst>
      <p:ext uri="{BB962C8B-B14F-4D97-AF65-F5344CB8AC3E}">
        <p14:creationId xmlns:p14="http://schemas.microsoft.com/office/powerpoint/2010/main" val="335875740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body" idx="4294967295"/>
          </p:nvPr>
        </p:nvSpPr>
        <p:spPr>
          <a:xfrm>
            <a:off x="457308" y="0"/>
            <a:ext cx="8229492" cy="6019800"/>
          </a:xfrm>
        </p:spPr>
        <p:txBody>
          <a:bodyPr vert="horz" wrap="square" lIns="91440" tIns="45720" rIns="91440" bIns="45720" numCol="1" anchor="t" anchorCtr="0" compatLnSpc="1"/>
          <a:lstStyle/>
          <a:p>
            <a:pPr marL="342900" marR="0" lvl="0" indent="-342900" algn="just" defTabSz="914400" rtl="0" eaLnBrk="1" fontAlgn="base" latinLnBrk="0" hangingPunct="1">
              <a:lnSpc>
                <a:spcPct val="140000"/>
              </a:lnSpc>
              <a:spcBef>
                <a:spcPct val="20000"/>
              </a:spcBef>
              <a:spcAft>
                <a:spcPct val="0"/>
              </a:spcAft>
              <a:buClr>
                <a:schemeClr val="tx2"/>
              </a:buClr>
              <a:buSzTx/>
              <a:buFontTx/>
              <a:buNone/>
              <a:defRPr/>
            </a:pP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1</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、同源染色体的识别和配对排列</a:t>
            </a: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2</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、两条多核苷酸链在对应位置断裂并相互侵入（交换）</a:t>
            </a: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3</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、酶的作用使交换的链连接形成</a:t>
            </a:r>
            <a:r>
              <a:rPr kumimoji="0" lang="en-US" altLang="zh-CN" sz="2400" b="0" i="0" u="none" strike="noStrike" kern="0" cap="none" spc="0" normalizeH="0" baseline="0" noProof="0" dirty="0" smtClean="0">
                <a:ln>
                  <a:noFill/>
                </a:ln>
                <a:solidFill>
                  <a:schemeClr val="tx1"/>
                </a:solidFill>
                <a:effectLst/>
                <a:uLnTx/>
                <a:uFillTx/>
                <a:latin typeface="Comic Sans MS" panose="030F0702030302020204" pitchFamily="66" charset="0"/>
                <a:ea typeface="黑体" panose="02010609060101010101" pitchFamily="49" charset="-122"/>
                <a:cs typeface="+mn-cs"/>
              </a:rPr>
              <a:t>Holliday</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中间体</a:t>
            </a: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4</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、分枝移位（</a:t>
            </a:r>
            <a:r>
              <a:rPr kumimoji="0" lang="en-US" altLang="zh-CN" sz="2400" b="0" i="0" u="none" strike="noStrike" kern="0" cap="none" spc="0" normalizeH="0" baseline="0" noProof="0" dirty="0" smtClean="0">
                <a:ln>
                  <a:noFill/>
                </a:ln>
                <a:solidFill>
                  <a:schemeClr val="tx1"/>
                </a:solidFill>
                <a:effectLst/>
                <a:uLnTx/>
                <a:uFillTx/>
                <a:latin typeface="Comic Sans MS" panose="030F0702030302020204" pitchFamily="66" charset="0"/>
                <a:ea typeface="黑体" panose="02010609060101010101" pitchFamily="49" charset="-122"/>
                <a:cs typeface="+mn-cs"/>
              </a:rPr>
              <a:t>Branch migration</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）形成</a:t>
            </a:r>
            <a:r>
              <a:rPr kumimoji="0" lang="zh-CN" altLang="en-US" sz="2400" b="0" i="0" u="none" strike="noStrike" kern="0" cap="none" spc="0" normalizeH="0" baseline="0" noProof="0" dirty="0" smtClean="0">
                <a:ln>
                  <a:noFill/>
                </a:ln>
                <a:solidFill>
                  <a:srgbClr val="FF0000"/>
                </a:solidFill>
                <a:effectLst/>
                <a:uLnTx/>
                <a:uFillTx/>
                <a:latin typeface="Comic Sans MS" panose="030F0702030302020204" pitchFamily="66" charset="0"/>
                <a:ea typeface="黑体" panose="02010609060101010101" pitchFamily="49" charset="-122"/>
                <a:cs typeface="+mn-cs"/>
              </a:rPr>
              <a:t>异源双链    </a:t>
            </a: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zh-CN" altLang="en-US" sz="2400" b="0" i="0" u="none" strike="noStrike" kern="0" cap="none" spc="0" normalizeH="0" baseline="0" noProof="0" dirty="0" smtClean="0">
                <a:ln>
                  <a:noFill/>
                </a:ln>
                <a:solidFill>
                  <a:srgbClr val="FF0000"/>
                </a:solidFill>
                <a:effectLst/>
                <a:uLnTx/>
                <a:uFillTx/>
                <a:latin typeface="Comic Sans MS" panose="030F0702030302020204" pitchFamily="66" charset="0"/>
                <a:ea typeface="黑体" panose="02010609060101010101" pitchFamily="49" charset="-122"/>
                <a:cs typeface="+mn-cs"/>
              </a:rPr>
              <a:t>      </a:t>
            </a:r>
            <a:r>
              <a:rPr kumimoji="0" lang="en-US" altLang="zh-CN" sz="2400" b="0" i="0" u="none" strike="noStrike" kern="0" cap="none" spc="0" normalizeH="0" baseline="0" noProof="0" dirty="0" smtClean="0">
                <a:ln>
                  <a:noFill/>
                </a:ln>
                <a:solidFill>
                  <a:srgbClr val="FF0000"/>
                </a:solidFill>
                <a:effectLst/>
                <a:uLnTx/>
                <a:uFillTx/>
                <a:latin typeface="Comic Sans MS" panose="030F0702030302020204" pitchFamily="66" charset="0"/>
                <a:ea typeface="黑体" panose="02010609060101010101" pitchFamily="49" charset="-122"/>
                <a:cs typeface="+mn-cs"/>
              </a:rPr>
              <a:t>DNA</a:t>
            </a:r>
            <a:r>
              <a:rPr kumimoji="0" lang="zh-CN" altLang="en-US" sz="2400" b="0" i="0" u="none" strike="noStrike" kern="0" cap="none" spc="0" normalizeH="0" baseline="0" noProof="0" dirty="0" smtClean="0">
                <a:ln>
                  <a:noFill/>
                </a:ln>
                <a:solidFill>
                  <a:srgbClr val="FF0000"/>
                </a:solidFill>
                <a:effectLst/>
                <a:uLnTx/>
                <a:uFillTx/>
                <a:latin typeface="Comic Sans MS" panose="030F0702030302020204" pitchFamily="66" charset="0"/>
                <a:ea typeface="黑体" panose="02010609060101010101" pitchFamily="49" charset="-122"/>
                <a:cs typeface="+mn-cs"/>
              </a:rPr>
              <a:t>（</a:t>
            </a:r>
            <a:r>
              <a:rPr kumimoji="0" lang="en-US" altLang="zh-CN" sz="2400" b="0" i="0" u="none" strike="noStrike" kern="0" cap="none" spc="0" normalizeH="0" baseline="0" noProof="0" dirty="0" err="1" smtClean="0">
                <a:ln>
                  <a:noFill/>
                </a:ln>
                <a:solidFill>
                  <a:srgbClr val="FF0000"/>
                </a:solidFill>
                <a:effectLst/>
                <a:uLnTx/>
                <a:uFillTx/>
                <a:latin typeface="Comic Sans MS" panose="030F0702030302020204" pitchFamily="66" charset="0"/>
                <a:ea typeface="黑体" panose="02010609060101010101" pitchFamily="49" charset="-122"/>
                <a:cs typeface="+mn-cs"/>
              </a:rPr>
              <a:t>Heteroduplex</a:t>
            </a:r>
            <a:r>
              <a:rPr kumimoji="0" lang="en-US" altLang="zh-CN" sz="2400" b="0" i="0" u="none" strike="noStrike" kern="0" cap="none" spc="0" normalizeH="0" baseline="0" noProof="0" dirty="0" smtClean="0">
                <a:ln>
                  <a:noFill/>
                </a:ln>
                <a:solidFill>
                  <a:srgbClr val="FF0000"/>
                </a:solidFill>
                <a:effectLst/>
                <a:uLnTx/>
                <a:uFillTx/>
                <a:latin typeface="Comic Sans MS" panose="030F0702030302020204" pitchFamily="66" charset="0"/>
                <a:ea typeface="黑体" panose="02010609060101010101" pitchFamily="49" charset="-122"/>
                <a:cs typeface="+mn-cs"/>
              </a:rPr>
              <a:t> DNA</a:t>
            </a:r>
            <a:r>
              <a:rPr kumimoji="0" lang="zh-CN" altLang="en-US" sz="2400" b="0" i="0" u="none" strike="noStrike" kern="0" cap="none" spc="0" normalizeH="0" baseline="0" noProof="0" dirty="0" smtClean="0">
                <a:ln>
                  <a:noFill/>
                </a:ln>
                <a:solidFill>
                  <a:srgbClr val="FF0000"/>
                </a:solidFill>
                <a:effectLst/>
                <a:uLnTx/>
                <a:uFillTx/>
                <a:latin typeface="Comic Sans MS" panose="030F0702030302020204" pitchFamily="66" charset="0"/>
                <a:ea typeface="黑体" panose="02010609060101010101" pitchFamily="49" charset="-122"/>
                <a:cs typeface="+mn-cs"/>
              </a:rPr>
              <a:t>）</a:t>
            </a: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5</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、异源双链</a:t>
            </a:r>
            <a:r>
              <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DNA</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转动，再次拉长</a:t>
            </a:r>
            <a:r>
              <a:rPr kumimoji="0" lang="en-US" altLang="zh-CN" sz="2400" b="0" i="0" u="none" strike="noStrike" kern="0" cap="none" spc="0" normalizeH="0" baseline="0" noProof="0" dirty="0" smtClean="0">
                <a:ln>
                  <a:noFill/>
                </a:ln>
                <a:solidFill>
                  <a:schemeClr val="tx1"/>
                </a:solidFill>
                <a:effectLst/>
                <a:uLnTx/>
                <a:uFillTx/>
                <a:latin typeface="Comic Sans MS" panose="030F0702030302020204" pitchFamily="66" charset="0"/>
                <a:ea typeface="黑体" panose="02010609060101010101" pitchFamily="49" charset="-122"/>
                <a:cs typeface="+mn-cs"/>
              </a:rPr>
              <a:t>Holliday</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中间体</a:t>
            </a: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6</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a:t>
            </a:r>
            <a:r>
              <a:rPr kumimoji="0" lang="zh-CN" altLang="en-US" sz="2400" b="0"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由内切酶在水平方向或垂直方向切开</a:t>
            </a:r>
            <a:r>
              <a:rPr kumimoji="0" lang="en-US" altLang="zh-CN" sz="2400" b="0" i="0" u="none" strike="noStrike" kern="0" cap="none" spc="0" normalizeH="0" baseline="0" noProof="0" dirty="0" smtClean="0">
                <a:ln>
                  <a:noFill/>
                </a:ln>
                <a:solidFill>
                  <a:schemeClr val="tx1"/>
                </a:solidFill>
                <a:effectLst/>
                <a:uLnTx/>
                <a:uFillTx/>
                <a:latin typeface="Comic Sans MS" panose="030F0702030302020204" pitchFamily="66" charset="0"/>
                <a:ea typeface="黑体" panose="02010609060101010101" pitchFamily="49" charset="-122"/>
                <a:cs typeface="+mn-cs"/>
              </a:rPr>
              <a:t>Holliday</a:t>
            </a: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       </a:t>
            </a:r>
            <a:r>
              <a:rPr kumimoji="0" lang="zh-CN" altLang="en-US" sz="2400" b="0" i="0" u="none" strike="noStrike" kern="0" cap="none" spc="0" normalizeH="0" baseline="0" noProof="0" dirty="0" smtClean="0">
                <a:ln>
                  <a:noFill/>
                </a:ln>
                <a:solidFill>
                  <a:srgbClr val="FFFF00"/>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中间体</a:t>
            </a: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7</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、产生带间隙的双螺旋</a:t>
            </a:r>
          </a:p>
          <a:p>
            <a:pPr marL="342900" marR="0" lvl="0" indent="-342900" algn="just" defTabSz="914400" rtl="0" eaLnBrk="1" fontAlgn="base" latinLnBrk="0" hangingPunct="1">
              <a:lnSpc>
                <a:spcPct val="110000"/>
              </a:lnSpc>
              <a:spcBef>
                <a:spcPct val="2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8</a:t>
            </a:r>
            <a:r>
              <a:rPr kumimoji="0" lang="zh-CN" altLang="en-US" sz="2400" b="0" i="0" u="none" strike="noStrike" kern="0" cap="none" spc="0" normalizeH="0" baseline="0" noProof="0" dirty="0" smtClean="0">
                <a:ln>
                  <a:noFill/>
                </a:ln>
                <a:solidFill>
                  <a:schemeClr val="tx1"/>
                </a:solidFill>
                <a:effectLst>
                  <a:outerShdw blurRad="38100" dist="38100" dir="2700000" algn="tl">
                    <a:srgbClr val="000000"/>
                  </a:outerShdw>
                </a:effectLst>
                <a:uLnTx/>
                <a:uFillTx/>
                <a:latin typeface="Comic Sans MS" panose="030F0702030302020204" pitchFamily="66" charset="0"/>
                <a:ea typeface="黑体" panose="02010609060101010101" pitchFamily="49" charset="-122"/>
                <a:cs typeface="+mn-cs"/>
              </a:rPr>
              <a:t>、酶的作用使间隙连接起来</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2"/>
          <a:stretch>
            <a:fillRect/>
          </a:stretch>
        </p:blipFill>
        <p:spPr>
          <a:xfrm>
            <a:off x="5333980" y="1789194"/>
            <a:ext cx="2965450" cy="3552825"/>
          </a:xfrm>
          <a:prstGeom prst="rect">
            <a:avLst/>
          </a:prstGeom>
          <a:noFill/>
          <a:ln w="9525">
            <a:noFill/>
          </a:ln>
        </p:spPr>
      </p:pic>
      <p:pic>
        <p:nvPicPr>
          <p:cNvPr id="34819" name="图片 2"/>
          <p:cNvPicPr>
            <a:picLocks noChangeAspect="1"/>
          </p:cNvPicPr>
          <p:nvPr/>
        </p:nvPicPr>
        <p:blipFill>
          <a:blip r:embed="rId3"/>
          <a:stretch>
            <a:fillRect/>
          </a:stretch>
        </p:blipFill>
        <p:spPr>
          <a:xfrm>
            <a:off x="990694" y="2133634"/>
            <a:ext cx="3352800" cy="1600200"/>
          </a:xfrm>
          <a:prstGeom prst="rect">
            <a:avLst/>
          </a:prstGeom>
          <a:noFill/>
          <a:ln w="9525">
            <a:noFill/>
          </a:ln>
        </p:spPr>
      </p:pic>
      <p:sp>
        <p:nvSpPr>
          <p:cNvPr id="34820" name="文本框 3"/>
          <p:cNvSpPr txBox="1"/>
          <p:nvPr/>
        </p:nvSpPr>
        <p:spPr>
          <a:xfrm>
            <a:off x="1143090" y="1524050"/>
            <a:ext cx="2646363" cy="461963"/>
          </a:xfrm>
          <a:prstGeom prst="rect">
            <a:avLst/>
          </a:prstGeom>
          <a:noFill/>
          <a:ln w="9525">
            <a:noFill/>
          </a:ln>
        </p:spPr>
        <p:txBody>
          <a:bodyPr wrap="none">
            <a:spAutoFit/>
          </a:bodyPr>
          <a:lstStyle/>
          <a:p>
            <a:pPr eaLnBrk="1" hangingPunct="1"/>
            <a:r>
              <a:rPr lang="zh-CN" altLang="en-US" sz="2400" dirty="0">
                <a:latin typeface="黑体" panose="02010609060101010101" pitchFamily="49" charset="-122"/>
                <a:ea typeface="黑体" panose="02010609060101010101" pitchFamily="49" charset="-122"/>
              </a:rPr>
              <a:t>第一次</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链断开</a:t>
            </a:r>
          </a:p>
        </p:txBody>
      </p:sp>
      <p:sp>
        <p:nvSpPr>
          <p:cNvPr id="34821" name="文本框 4"/>
          <p:cNvSpPr txBox="1"/>
          <p:nvPr/>
        </p:nvSpPr>
        <p:spPr>
          <a:xfrm>
            <a:off x="609704" y="2362228"/>
            <a:ext cx="327025" cy="1323975"/>
          </a:xfrm>
          <a:prstGeom prst="rect">
            <a:avLst/>
          </a:prstGeom>
          <a:noFill/>
          <a:ln w="9525">
            <a:noFill/>
          </a:ln>
        </p:spPr>
        <p:txBody>
          <a:bodyPr wrap="none">
            <a:spAutoFit/>
          </a:bodyPr>
          <a:lstStyle/>
          <a:p>
            <a:pPr eaLnBrk="1" hangingPunct="1"/>
            <a:r>
              <a:rPr lang="en-US" altLang="zh-CN" dirty="0">
                <a:latin typeface="Arial" panose="020B0604020202020204" pitchFamily="34" charset="0"/>
              </a:rPr>
              <a:t>1</a:t>
            </a:r>
          </a:p>
          <a:p>
            <a:pPr eaLnBrk="1" hangingPunct="1"/>
            <a:r>
              <a:rPr lang="en-US" altLang="zh-CN" dirty="0">
                <a:latin typeface="Arial" panose="020B0604020202020204" pitchFamily="34" charset="0"/>
              </a:rPr>
              <a:t>2</a:t>
            </a:r>
          </a:p>
          <a:p>
            <a:pPr eaLnBrk="1" hangingPunct="1"/>
            <a:r>
              <a:rPr lang="en-US" altLang="zh-CN" dirty="0">
                <a:latin typeface="Arial" panose="020B0604020202020204" pitchFamily="34" charset="0"/>
              </a:rPr>
              <a:t>3</a:t>
            </a:r>
          </a:p>
          <a:p>
            <a:pPr eaLnBrk="1" hangingPunct="1"/>
            <a:r>
              <a:rPr lang="en-US" altLang="zh-CN" dirty="0">
                <a:latin typeface="Arial" panose="020B0604020202020204" pitchFamily="34" charset="0"/>
              </a:rPr>
              <a:t>4</a:t>
            </a:r>
            <a:endParaRPr lang="zh-CN" altLang="en-US" dirty="0">
              <a:latin typeface="Arial" panose="020B0604020202020204" pitchFamily="34" charset="0"/>
            </a:endParaRPr>
          </a:p>
        </p:txBody>
      </p:sp>
      <p:sp>
        <p:nvSpPr>
          <p:cNvPr id="34822" name="文本框 5"/>
          <p:cNvSpPr txBox="1"/>
          <p:nvPr/>
        </p:nvSpPr>
        <p:spPr>
          <a:xfrm>
            <a:off x="5410200" y="1284198"/>
            <a:ext cx="2646363" cy="461962"/>
          </a:xfrm>
          <a:prstGeom prst="rect">
            <a:avLst/>
          </a:prstGeom>
          <a:noFill/>
          <a:ln w="9525">
            <a:noFill/>
          </a:ln>
        </p:spPr>
        <p:txBody>
          <a:bodyPr wrap="none">
            <a:spAutoFit/>
          </a:bodyPr>
          <a:lstStyle/>
          <a:p>
            <a:pPr eaLnBrk="1" hangingPunct="1"/>
            <a:r>
              <a:rPr lang="zh-CN" altLang="en-US" sz="2400" dirty="0">
                <a:latin typeface="黑体" panose="02010609060101010101" pitchFamily="49" charset="-122"/>
                <a:ea typeface="黑体" panose="02010609060101010101" pitchFamily="49" charset="-122"/>
              </a:rPr>
              <a:t>第二次</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链断开</a:t>
            </a:r>
          </a:p>
        </p:txBody>
      </p:sp>
      <p:sp>
        <p:nvSpPr>
          <p:cNvPr id="34823" name="文本框 6"/>
          <p:cNvSpPr txBox="1"/>
          <p:nvPr/>
        </p:nvSpPr>
        <p:spPr>
          <a:xfrm>
            <a:off x="5333980" y="5526029"/>
            <a:ext cx="3429000" cy="954088"/>
          </a:xfrm>
          <a:prstGeom prst="rect">
            <a:avLst/>
          </a:prstGeom>
          <a:noFill/>
          <a:ln w="9525">
            <a:noFill/>
          </a:ln>
        </p:spPr>
        <p:txBody>
          <a:bodyPr>
            <a:spAutoFit/>
          </a:bodyPr>
          <a:lstStyle/>
          <a:p>
            <a:pPr eaLnBrk="1" hangingPunct="1"/>
            <a:r>
              <a:rPr lang="zh-CN" altLang="en-US" sz="2800" dirty="0">
                <a:latin typeface="黑体" panose="02010609060101010101" pitchFamily="49" charset="-122"/>
                <a:ea typeface="黑体" panose="02010609060101010101" pitchFamily="49" charset="-122"/>
              </a:rPr>
              <a:t>基因型为</a:t>
            </a:r>
            <a:r>
              <a:rPr lang="en-US" altLang="zh-CN" sz="2800" dirty="0">
                <a:latin typeface="黑体" panose="02010609060101010101" pitchFamily="49" charset="-122"/>
                <a:ea typeface="黑体" panose="02010609060101010101" pitchFamily="49" charset="-122"/>
              </a:rPr>
              <a:t>AB</a:t>
            </a:r>
            <a:r>
              <a:rPr lang="zh-CN" altLang="en-US" sz="2800" dirty="0">
                <a:latin typeface="黑体" panose="02010609060101010101" pitchFamily="49" charset="-122"/>
                <a:ea typeface="黑体" panose="02010609060101010101" pitchFamily="49" charset="-122"/>
              </a:rPr>
              <a:t>和</a:t>
            </a:r>
            <a:r>
              <a:rPr lang="en-US" altLang="zh-CN" sz="2800" dirty="0">
                <a:latin typeface="黑体" panose="02010609060101010101" pitchFamily="49" charset="-122"/>
                <a:ea typeface="黑体" panose="02010609060101010101" pitchFamily="49" charset="-122"/>
              </a:rPr>
              <a:t>ab</a:t>
            </a:r>
            <a:r>
              <a:rPr lang="zh-CN" altLang="en-US"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A</a:t>
            </a:r>
            <a:r>
              <a:rPr lang="zh-CN" altLang="en-US" sz="2800" dirty="0">
                <a:latin typeface="黑体" panose="02010609060101010101" pitchFamily="49" charset="-122"/>
                <a:ea typeface="黑体" panose="02010609060101010101" pitchFamily="49" charset="-122"/>
              </a:rPr>
              <a:t>与</a:t>
            </a:r>
            <a:r>
              <a:rPr lang="en-US" altLang="zh-CN" sz="2800" dirty="0">
                <a:latin typeface="黑体" panose="02010609060101010101" pitchFamily="49" charset="-122"/>
                <a:ea typeface="黑体" panose="02010609060101010101" pitchFamily="49" charset="-122"/>
              </a:rPr>
              <a:t>B</a:t>
            </a:r>
            <a:r>
              <a:rPr lang="zh-CN" altLang="en-US" sz="2800" dirty="0">
                <a:latin typeface="黑体" panose="02010609060101010101" pitchFamily="49" charset="-122"/>
                <a:ea typeface="黑体" panose="02010609060101010101" pitchFamily="49" charset="-122"/>
              </a:rPr>
              <a:t>间没有产生重组</a:t>
            </a:r>
          </a:p>
        </p:txBody>
      </p:sp>
      <p:sp>
        <p:nvSpPr>
          <p:cNvPr id="34824" name="文本框 7"/>
          <p:cNvSpPr txBox="1"/>
          <p:nvPr/>
        </p:nvSpPr>
        <p:spPr>
          <a:xfrm>
            <a:off x="838298" y="5486346"/>
            <a:ext cx="4133850" cy="523875"/>
          </a:xfrm>
          <a:prstGeom prst="rect">
            <a:avLst/>
          </a:prstGeom>
          <a:noFill/>
          <a:ln w="9525">
            <a:noFill/>
          </a:ln>
        </p:spPr>
        <p:txBody>
          <a:bodyPr wrap="none">
            <a:spAutoFit/>
          </a:bodyPr>
          <a:lstStyle/>
          <a:p>
            <a:pPr eaLnBrk="1" hangingPunct="1"/>
            <a:r>
              <a:rPr lang="zh-CN" altLang="en-US" sz="2800" dirty="0">
                <a:latin typeface="黑体" panose="02010609060101010101" pitchFamily="49" charset="-122"/>
                <a:ea typeface="黑体" panose="02010609060101010101" pitchFamily="49" charset="-122"/>
              </a:rPr>
              <a:t>这里的</a:t>
            </a:r>
            <a:r>
              <a:rPr lang="en-US" altLang="zh-CN" sz="2800" dirty="0">
                <a:latin typeface="黑体" panose="02010609060101010101" pitchFamily="49" charset="-122"/>
                <a:ea typeface="黑体" panose="02010609060101010101" pitchFamily="49" charset="-122"/>
              </a:rPr>
              <a:t>1-4</a:t>
            </a:r>
            <a:r>
              <a:rPr lang="zh-CN" altLang="en-US" sz="2800" dirty="0">
                <a:latin typeface="黑体" panose="02010609060101010101" pitchFamily="49" charset="-122"/>
                <a:ea typeface="黑体" panose="02010609060101010101" pitchFamily="49" charset="-122"/>
              </a:rPr>
              <a:t>链是指</a:t>
            </a:r>
            <a:r>
              <a:rPr lang="en-US" altLang="zh-CN" sz="2800" dirty="0">
                <a:latin typeface="黑体" panose="02010609060101010101" pitchFamily="49" charset="-122"/>
                <a:ea typeface="黑体" panose="02010609060101010101" pitchFamily="49" charset="-122"/>
              </a:rPr>
              <a:t>DNA</a:t>
            </a:r>
            <a:r>
              <a:rPr lang="zh-CN" altLang="en-US" sz="2800" dirty="0">
                <a:latin typeface="黑体" panose="02010609060101010101" pitchFamily="49" charset="-122"/>
                <a:ea typeface="黑体" panose="02010609060101010101" pitchFamily="49" charset="-122"/>
              </a:rPr>
              <a:t>单链</a:t>
            </a:r>
          </a:p>
        </p:txBody>
      </p:sp>
      <p:sp>
        <p:nvSpPr>
          <p:cNvPr id="2" name="文本框 1"/>
          <p:cNvSpPr txBox="1"/>
          <p:nvPr/>
        </p:nvSpPr>
        <p:spPr>
          <a:xfrm>
            <a:off x="1295486" y="607418"/>
            <a:ext cx="6340197" cy="584775"/>
          </a:xfrm>
          <a:prstGeom prst="rect">
            <a:avLst/>
          </a:prstGeom>
          <a:noFill/>
        </p:spPr>
        <p:txBody>
          <a:bodyPr wrap="none" rtlCol="0">
            <a:spAutoFit/>
          </a:bodyPr>
          <a:lstStyle/>
          <a:p>
            <a:r>
              <a:rPr lang="zh-CN" altLang="en-US" sz="3200" dirty="0" smtClean="0">
                <a:latin typeface="黑体" panose="02010609060101010101" pitchFamily="49" charset="-122"/>
                <a:ea typeface="黑体" panose="02010609060101010101" pitchFamily="49" charset="-122"/>
              </a:rPr>
              <a:t>交换并不一定导致两侧区域的重组</a:t>
            </a:r>
            <a:endParaRPr lang="zh-CN" altLang="en-US" sz="3200" dirty="0">
              <a:latin typeface="黑体" panose="02010609060101010101" pitchFamily="49" charset="-122"/>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
          <p:cNvPicPr>
            <a:picLocks noChangeAspect="1"/>
          </p:cNvPicPr>
          <p:nvPr/>
        </p:nvPicPr>
        <p:blipFill>
          <a:blip r:embed="rId2"/>
          <a:stretch>
            <a:fillRect/>
          </a:stretch>
        </p:blipFill>
        <p:spPr>
          <a:xfrm>
            <a:off x="1447800" y="1066800"/>
            <a:ext cx="3352800" cy="1600200"/>
          </a:xfrm>
          <a:prstGeom prst="rect">
            <a:avLst/>
          </a:prstGeom>
          <a:noFill/>
          <a:ln w="9525">
            <a:noFill/>
          </a:ln>
        </p:spPr>
      </p:pic>
      <p:sp>
        <p:nvSpPr>
          <p:cNvPr id="35843" name="文本框 3"/>
          <p:cNvSpPr txBox="1"/>
          <p:nvPr/>
        </p:nvSpPr>
        <p:spPr>
          <a:xfrm>
            <a:off x="1828800" y="609600"/>
            <a:ext cx="2646363" cy="461963"/>
          </a:xfrm>
          <a:prstGeom prst="rect">
            <a:avLst/>
          </a:prstGeom>
          <a:noFill/>
          <a:ln w="9525">
            <a:noFill/>
          </a:ln>
        </p:spPr>
        <p:txBody>
          <a:bodyPr wrap="none">
            <a:spAutoFit/>
          </a:bodyPr>
          <a:lstStyle/>
          <a:p>
            <a:pPr eaLnBrk="1" hangingPunct="1"/>
            <a:r>
              <a:rPr lang="zh-CN" altLang="en-US" sz="2400" dirty="0">
                <a:latin typeface="黑体" panose="02010609060101010101" pitchFamily="49" charset="-122"/>
                <a:ea typeface="黑体" panose="02010609060101010101" pitchFamily="49" charset="-122"/>
              </a:rPr>
              <a:t>第一次</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链断开</a:t>
            </a:r>
          </a:p>
        </p:txBody>
      </p:sp>
      <p:sp>
        <p:nvSpPr>
          <p:cNvPr id="35844" name="文本框 4"/>
          <p:cNvSpPr txBox="1"/>
          <p:nvPr/>
        </p:nvSpPr>
        <p:spPr>
          <a:xfrm>
            <a:off x="1135063" y="1343025"/>
            <a:ext cx="327025" cy="1323975"/>
          </a:xfrm>
          <a:prstGeom prst="rect">
            <a:avLst/>
          </a:prstGeom>
          <a:noFill/>
          <a:ln w="9525">
            <a:noFill/>
          </a:ln>
        </p:spPr>
        <p:txBody>
          <a:bodyPr wrap="none">
            <a:spAutoFit/>
          </a:bodyPr>
          <a:lstStyle/>
          <a:p>
            <a:pPr eaLnBrk="1" hangingPunct="1"/>
            <a:r>
              <a:rPr lang="en-US" altLang="zh-CN" dirty="0">
                <a:latin typeface="Arial" panose="020B0604020202020204" pitchFamily="34" charset="0"/>
              </a:rPr>
              <a:t>1</a:t>
            </a:r>
          </a:p>
          <a:p>
            <a:pPr eaLnBrk="1" hangingPunct="1"/>
            <a:r>
              <a:rPr lang="en-US" altLang="zh-CN" dirty="0">
                <a:latin typeface="Arial" panose="020B0604020202020204" pitchFamily="34" charset="0"/>
              </a:rPr>
              <a:t>2</a:t>
            </a:r>
          </a:p>
          <a:p>
            <a:pPr eaLnBrk="1" hangingPunct="1"/>
            <a:r>
              <a:rPr lang="en-US" altLang="zh-CN" dirty="0">
                <a:latin typeface="Arial" panose="020B0604020202020204" pitchFamily="34" charset="0"/>
              </a:rPr>
              <a:t>3</a:t>
            </a:r>
          </a:p>
          <a:p>
            <a:pPr eaLnBrk="1" hangingPunct="1"/>
            <a:r>
              <a:rPr lang="en-US" altLang="zh-CN" dirty="0">
                <a:latin typeface="Arial" panose="020B0604020202020204" pitchFamily="34" charset="0"/>
              </a:rPr>
              <a:t>4</a:t>
            </a:r>
            <a:endParaRPr lang="zh-CN" altLang="en-US" dirty="0">
              <a:latin typeface="Arial" panose="020B0604020202020204" pitchFamily="34" charset="0"/>
            </a:endParaRPr>
          </a:p>
        </p:txBody>
      </p:sp>
      <p:sp>
        <p:nvSpPr>
          <p:cNvPr id="35845" name="文本框 5"/>
          <p:cNvSpPr txBox="1"/>
          <p:nvPr/>
        </p:nvSpPr>
        <p:spPr>
          <a:xfrm>
            <a:off x="5432425" y="604838"/>
            <a:ext cx="2646363" cy="461962"/>
          </a:xfrm>
          <a:prstGeom prst="rect">
            <a:avLst/>
          </a:prstGeom>
          <a:noFill/>
          <a:ln w="9525">
            <a:noFill/>
          </a:ln>
        </p:spPr>
        <p:txBody>
          <a:bodyPr wrap="none">
            <a:spAutoFit/>
          </a:bodyPr>
          <a:lstStyle/>
          <a:p>
            <a:pPr eaLnBrk="1" hangingPunct="1"/>
            <a:r>
              <a:rPr lang="zh-CN" altLang="en-US" sz="2400" dirty="0">
                <a:latin typeface="黑体" panose="02010609060101010101" pitchFamily="49" charset="-122"/>
                <a:ea typeface="黑体" panose="02010609060101010101" pitchFamily="49" charset="-122"/>
              </a:rPr>
              <a:t>第二次</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链断开</a:t>
            </a:r>
          </a:p>
        </p:txBody>
      </p:sp>
      <p:sp>
        <p:nvSpPr>
          <p:cNvPr id="35846" name="文本框 6"/>
          <p:cNvSpPr txBox="1"/>
          <p:nvPr/>
        </p:nvSpPr>
        <p:spPr>
          <a:xfrm>
            <a:off x="5454650" y="4953000"/>
            <a:ext cx="3198813" cy="954088"/>
          </a:xfrm>
          <a:prstGeom prst="rect">
            <a:avLst/>
          </a:prstGeom>
          <a:noFill/>
          <a:ln w="9525">
            <a:noFill/>
          </a:ln>
        </p:spPr>
        <p:txBody>
          <a:bodyPr>
            <a:spAutoFit/>
          </a:bodyPr>
          <a:lstStyle/>
          <a:p>
            <a:pPr eaLnBrk="1" hangingPunct="1"/>
            <a:r>
              <a:rPr lang="zh-CN" altLang="en-US" sz="2800" dirty="0">
                <a:latin typeface="黑体" panose="02010609060101010101" pitchFamily="49" charset="-122"/>
                <a:ea typeface="黑体" panose="02010609060101010101" pitchFamily="49" charset="-122"/>
              </a:rPr>
              <a:t>基因型为</a:t>
            </a:r>
            <a:r>
              <a:rPr lang="en-US" altLang="zh-CN" sz="2800" dirty="0">
                <a:latin typeface="黑体" panose="02010609060101010101" pitchFamily="49" charset="-122"/>
                <a:ea typeface="黑体" panose="02010609060101010101" pitchFamily="49" charset="-122"/>
              </a:rPr>
              <a:t>Ab</a:t>
            </a:r>
            <a:r>
              <a:rPr lang="zh-CN" altLang="en-US" sz="2800" dirty="0">
                <a:latin typeface="黑体" panose="02010609060101010101" pitchFamily="49" charset="-122"/>
                <a:ea typeface="黑体" panose="02010609060101010101" pitchFamily="49" charset="-122"/>
              </a:rPr>
              <a:t>和</a:t>
            </a:r>
            <a:r>
              <a:rPr lang="en-US" altLang="zh-CN" sz="2800" dirty="0">
                <a:latin typeface="黑体" panose="02010609060101010101" pitchFamily="49" charset="-122"/>
                <a:ea typeface="黑体" panose="02010609060101010101" pitchFamily="49" charset="-122"/>
              </a:rPr>
              <a:t>aB</a:t>
            </a:r>
            <a:r>
              <a:rPr lang="zh-CN" altLang="en-US" sz="2800" dirty="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pPr eaLnBrk="1" hangingPunct="1"/>
            <a:r>
              <a:rPr lang="en-US" altLang="zh-CN" sz="2800" dirty="0">
                <a:latin typeface="黑体" panose="02010609060101010101" pitchFamily="49" charset="-122"/>
                <a:ea typeface="黑体" panose="02010609060101010101" pitchFamily="49" charset="-122"/>
              </a:rPr>
              <a:t>A</a:t>
            </a:r>
            <a:r>
              <a:rPr lang="zh-CN" altLang="en-US" sz="2800" dirty="0">
                <a:latin typeface="黑体" panose="02010609060101010101" pitchFamily="49" charset="-122"/>
                <a:ea typeface="黑体" panose="02010609060101010101" pitchFamily="49" charset="-122"/>
              </a:rPr>
              <a:t>与</a:t>
            </a:r>
            <a:r>
              <a:rPr lang="en-US" altLang="zh-CN" sz="2800" dirty="0">
                <a:latin typeface="黑体" panose="02010609060101010101" pitchFamily="49" charset="-122"/>
                <a:ea typeface="黑体" panose="02010609060101010101" pitchFamily="49" charset="-122"/>
              </a:rPr>
              <a:t>B</a:t>
            </a:r>
            <a:r>
              <a:rPr lang="zh-CN" altLang="en-US" sz="2800" dirty="0">
                <a:latin typeface="黑体" panose="02010609060101010101" pitchFamily="49" charset="-122"/>
                <a:ea typeface="黑体" panose="02010609060101010101" pitchFamily="49" charset="-122"/>
              </a:rPr>
              <a:t>间产生重组</a:t>
            </a:r>
          </a:p>
        </p:txBody>
      </p:sp>
      <p:pic>
        <p:nvPicPr>
          <p:cNvPr id="35847" name="图片 7"/>
          <p:cNvPicPr>
            <a:picLocks noChangeAspect="1"/>
          </p:cNvPicPr>
          <p:nvPr/>
        </p:nvPicPr>
        <p:blipFill>
          <a:blip r:embed="rId3"/>
          <a:stretch>
            <a:fillRect/>
          </a:stretch>
        </p:blipFill>
        <p:spPr>
          <a:xfrm>
            <a:off x="5113338" y="1066800"/>
            <a:ext cx="3325812" cy="37338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752600" y="228600"/>
            <a:ext cx="6019800" cy="914400"/>
          </a:xfrm>
        </p:spPr>
        <p:txBody>
          <a:bodyPr/>
          <a:lstStyle/>
          <a:p>
            <a:pPr algn="l"/>
            <a:r>
              <a:rPr lang="en-US" altLang="zh-CN" sz="3200" smtClean="0">
                <a:solidFill>
                  <a:srgbClr val="FFFF00"/>
                </a:solidFill>
                <a:latin typeface="黑体" panose="02010609060101010101" pitchFamily="49" charset="-122"/>
                <a:ea typeface="黑体" panose="02010609060101010101" pitchFamily="49" charset="-122"/>
              </a:rPr>
              <a:t>7.1.2 </a:t>
            </a:r>
            <a:r>
              <a:rPr lang="zh-CN" altLang="en-US" sz="3200" smtClean="0">
                <a:solidFill>
                  <a:srgbClr val="FFFF00"/>
                </a:solidFill>
                <a:latin typeface="黑体" panose="02010609060101010101" pitchFamily="49" charset="-122"/>
                <a:ea typeface="黑体" panose="02010609060101010101" pitchFamily="49" charset="-122"/>
              </a:rPr>
              <a:t>真核生物基因组结构特点</a:t>
            </a:r>
          </a:p>
        </p:txBody>
      </p:sp>
      <p:sp>
        <p:nvSpPr>
          <p:cNvPr id="6147" name="Rectangle 3"/>
          <p:cNvSpPr>
            <a:spLocks noGrp="1" noChangeArrowheads="1"/>
          </p:cNvSpPr>
          <p:nvPr>
            <p:ph idx="1"/>
          </p:nvPr>
        </p:nvSpPr>
        <p:spPr>
          <a:xfrm>
            <a:off x="533400" y="1295400"/>
            <a:ext cx="8229600" cy="4953000"/>
          </a:xfrm>
        </p:spPr>
        <p:txBody>
          <a:bodyPr/>
          <a:lstStyle/>
          <a:p>
            <a:pPr marL="0" indent="0">
              <a:lnSpc>
                <a:spcPct val="80000"/>
              </a:lnSpc>
              <a:buFontTx/>
              <a:buNone/>
            </a:pPr>
            <a:r>
              <a:rPr lang="zh-CN" altLang="en-US" sz="2400" smtClean="0">
                <a:solidFill>
                  <a:srgbClr val="FFFF00"/>
                </a:solidFill>
                <a:latin typeface="Times New Roman" panose="02020603050405020304" pitchFamily="18" charset="0"/>
                <a:ea typeface="黑体" panose="02010609060101010101" pitchFamily="49" charset="-122"/>
              </a:rPr>
              <a:t>（</a:t>
            </a:r>
            <a:r>
              <a:rPr lang="en-US" altLang="zh-CN" sz="2400" smtClean="0">
                <a:solidFill>
                  <a:srgbClr val="FFFF00"/>
                </a:solidFill>
                <a:latin typeface="Times New Roman" panose="02020603050405020304" pitchFamily="18" charset="0"/>
                <a:ea typeface="黑体" panose="02010609060101010101" pitchFamily="49" charset="-122"/>
              </a:rPr>
              <a:t>1</a:t>
            </a:r>
            <a:r>
              <a:rPr lang="zh-CN" altLang="en-US" sz="2400" smtClean="0">
                <a:solidFill>
                  <a:srgbClr val="FFFF00"/>
                </a:solidFill>
                <a:latin typeface="Times New Roman" panose="02020603050405020304" pitchFamily="18" charset="0"/>
                <a:ea typeface="黑体" panose="02010609060101010101" pitchFamily="49" charset="-122"/>
              </a:rPr>
              <a:t>）</a:t>
            </a:r>
            <a:r>
              <a:rPr lang="en-US" altLang="zh-CN" sz="2400" smtClean="0">
                <a:solidFill>
                  <a:srgbClr val="FFFF00"/>
                </a:solidFill>
                <a:latin typeface="Times New Roman" panose="02020603050405020304" pitchFamily="18" charset="0"/>
                <a:ea typeface="黑体" panose="02010609060101010101" pitchFamily="49" charset="-122"/>
              </a:rPr>
              <a:t>C</a:t>
            </a:r>
            <a:r>
              <a:rPr lang="zh-CN" altLang="en-US" sz="2400" smtClean="0">
                <a:solidFill>
                  <a:srgbClr val="FFFF00"/>
                </a:solidFill>
                <a:latin typeface="Times New Roman" panose="02020603050405020304" pitchFamily="18" charset="0"/>
                <a:ea typeface="黑体" panose="02010609060101010101" pitchFamily="49" charset="-122"/>
              </a:rPr>
              <a:t>值悖理</a:t>
            </a:r>
          </a:p>
          <a:p>
            <a:pPr marL="0" indent="0">
              <a:lnSpc>
                <a:spcPct val="115000"/>
              </a:lnSpc>
              <a:buFontTx/>
              <a:buNone/>
            </a:pPr>
            <a:r>
              <a:rPr lang="zh-CN" altLang="en-US" sz="2400" smtClean="0">
                <a:latin typeface="Times New Roman" panose="02020603050405020304" pitchFamily="18" charset="0"/>
                <a:ea typeface="黑体" panose="02010609060101010101" pitchFamily="49" charset="-122"/>
              </a:rPr>
              <a:t>一个物种单倍体的染色体数目及其所携带的全部基因称为该物种的</a:t>
            </a:r>
            <a:r>
              <a:rPr lang="zh-CN" altLang="en-US" sz="2400" smtClean="0">
                <a:solidFill>
                  <a:srgbClr val="FF0000"/>
                </a:solidFill>
                <a:latin typeface="Times New Roman" panose="02020603050405020304" pitchFamily="18" charset="0"/>
                <a:ea typeface="黑体" panose="02010609060101010101" pitchFamily="49" charset="-122"/>
              </a:rPr>
              <a:t>基因组（ </a:t>
            </a:r>
            <a:r>
              <a:rPr lang="en-US" altLang="zh-CN" sz="2400" smtClean="0">
                <a:solidFill>
                  <a:srgbClr val="FF0000"/>
                </a:solidFill>
                <a:latin typeface="Times New Roman" panose="02020603050405020304" pitchFamily="18" charset="0"/>
                <a:ea typeface="黑体" panose="02010609060101010101" pitchFamily="49" charset="-122"/>
              </a:rPr>
              <a:t>genome</a:t>
            </a:r>
            <a:r>
              <a:rPr lang="zh-CN" altLang="en-US" sz="2400" smtClean="0">
                <a:solidFill>
                  <a:srgbClr val="FF0000"/>
                </a:solidFill>
                <a:latin typeface="Times New Roman" panose="02020603050405020304" pitchFamily="18" charset="0"/>
                <a:ea typeface="黑体" panose="02010609060101010101" pitchFamily="49" charset="-122"/>
              </a:rPr>
              <a:t>）</a:t>
            </a:r>
            <a:r>
              <a:rPr lang="zh-CN" altLang="en-US" sz="2400" smtClean="0">
                <a:latin typeface="Times New Roman" panose="02020603050405020304" pitchFamily="18" charset="0"/>
                <a:ea typeface="黑体" panose="02010609060101010101" pitchFamily="49" charset="-122"/>
              </a:rPr>
              <a:t>。基因组包括编码</a:t>
            </a:r>
            <a:r>
              <a:rPr lang="en-US" altLang="zh-CN" sz="2400" smtClean="0"/>
              <a:t>DNA</a:t>
            </a:r>
            <a:r>
              <a:rPr lang="zh-CN" altLang="en-US" sz="2400" smtClean="0">
                <a:latin typeface="Times New Roman" panose="02020603050405020304" pitchFamily="18" charset="0"/>
                <a:ea typeface="黑体" panose="02010609060101010101" pitchFamily="49" charset="-122"/>
              </a:rPr>
              <a:t>和非编码</a:t>
            </a:r>
            <a:r>
              <a:rPr lang="en-US" altLang="zh-CN" sz="2400" smtClean="0">
                <a:latin typeface="Times New Roman" panose="02020603050405020304" pitchFamily="18" charset="0"/>
                <a:ea typeface="黑体" panose="02010609060101010101" pitchFamily="49" charset="-122"/>
              </a:rPr>
              <a:t>DNA</a:t>
            </a:r>
            <a:r>
              <a:rPr lang="zh-CN" altLang="en-US" sz="2400" smtClean="0">
                <a:latin typeface="Times New Roman" panose="02020603050405020304" pitchFamily="18" charset="0"/>
                <a:ea typeface="黑体" panose="02010609060101010101" pitchFamily="49" charset="-122"/>
              </a:rPr>
              <a:t>、线粒体</a:t>
            </a:r>
            <a:r>
              <a:rPr lang="en-US" altLang="zh-CN" sz="2400" smtClean="0">
                <a:latin typeface="Times New Roman" panose="02020603050405020304" pitchFamily="18" charset="0"/>
                <a:ea typeface="黑体" panose="02010609060101010101" pitchFamily="49" charset="-122"/>
              </a:rPr>
              <a:t>DNA</a:t>
            </a:r>
            <a:r>
              <a:rPr lang="zh-CN" altLang="en-US" sz="2400" smtClean="0">
                <a:latin typeface="Times New Roman" panose="02020603050405020304" pitchFamily="18" charset="0"/>
                <a:ea typeface="黑体" panose="02010609060101010101" pitchFamily="49" charset="-122"/>
              </a:rPr>
              <a:t>和叶绿体</a:t>
            </a:r>
            <a:r>
              <a:rPr lang="en-US" altLang="zh-CN" sz="2400" smtClean="0">
                <a:latin typeface="Times New Roman" panose="02020603050405020304" pitchFamily="18" charset="0"/>
                <a:ea typeface="黑体" panose="02010609060101010101" pitchFamily="49" charset="-122"/>
              </a:rPr>
              <a:t>DNA</a:t>
            </a:r>
            <a:r>
              <a:rPr lang="zh-CN" altLang="en-US" sz="2400" smtClean="0">
                <a:latin typeface="Times New Roman" panose="02020603050405020304" pitchFamily="18" charset="0"/>
                <a:ea typeface="黑体" panose="02010609060101010101" pitchFamily="49" charset="-122"/>
              </a:rPr>
              <a:t>。</a:t>
            </a:r>
            <a:endParaRPr lang="en-US" altLang="zh-CN" sz="2400" smtClean="0">
              <a:latin typeface="Times New Roman" panose="02020603050405020304" pitchFamily="18" charset="0"/>
              <a:ea typeface="黑体" panose="02010609060101010101" pitchFamily="49" charset="-122"/>
            </a:endParaRPr>
          </a:p>
          <a:p>
            <a:pPr marL="0" indent="0">
              <a:lnSpc>
                <a:spcPct val="115000"/>
              </a:lnSpc>
              <a:buFontTx/>
              <a:buNone/>
            </a:pPr>
            <a:endParaRPr lang="en-US" altLang="zh-CN" sz="2400" smtClean="0">
              <a:solidFill>
                <a:srgbClr val="FFFF00"/>
              </a:solidFill>
              <a:latin typeface="Times New Roman" panose="02020603050405020304" pitchFamily="18" charset="0"/>
              <a:ea typeface="黑体" panose="02010609060101010101" pitchFamily="49" charset="-122"/>
            </a:endParaRPr>
          </a:p>
          <a:p>
            <a:pPr marL="0" indent="0">
              <a:lnSpc>
                <a:spcPct val="115000"/>
              </a:lnSpc>
              <a:buFontTx/>
              <a:buNone/>
            </a:pPr>
            <a:r>
              <a:rPr lang="zh-CN" altLang="en-US" sz="2400" smtClean="0">
                <a:solidFill>
                  <a:srgbClr val="FFFF00"/>
                </a:solidFill>
                <a:latin typeface="Times New Roman" panose="02020603050405020304" pitchFamily="18" charset="0"/>
                <a:ea typeface="黑体" panose="02010609060101010101" pitchFamily="49" charset="-122"/>
              </a:rPr>
              <a:t>生物体的单倍体基因组所含</a:t>
            </a:r>
            <a:r>
              <a:rPr lang="en-US" altLang="zh-CN" sz="2400" smtClean="0">
                <a:solidFill>
                  <a:srgbClr val="FFFF00"/>
                </a:solidFill>
                <a:latin typeface="Times New Roman" panose="02020603050405020304" pitchFamily="18" charset="0"/>
                <a:ea typeface="黑体" panose="02010609060101010101" pitchFamily="49" charset="-122"/>
              </a:rPr>
              <a:t>DNA</a:t>
            </a:r>
            <a:r>
              <a:rPr lang="zh-CN" altLang="en-US" sz="2400" smtClean="0">
                <a:solidFill>
                  <a:srgbClr val="FFFF00"/>
                </a:solidFill>
                <a:latin typeface="Times New Roman" panose="02020603050405020304" pitchFamily="18" charset="0"/>
                <a:ea typeface="黑体" panose="02010609060101010101" pitchFamily="49" charset="-122"/>
              </a:rPr>
              <a:t>总量称为</a:t>
            </a:r>
            <a:r>
              <a:rPr lang="en-US" altLang="zh-CN" sz="2400" smtClean="0">
                <a:solidFill>
                  <a:srgbClr val="FFFF00"/>
                </a:solidFill>
                <a:latin typeface="Times New Roman" panose="02020603050405020304" pitchFamily="18" charset="0"/>
                <a:ea typeface="黑体" panose="02010609060101010101" pitchFamily="49" charset="-122"/>
              </a:rPr>
              <a:t>C</a:t>
            </a:r>
            <a:r>
              <a:rPr lang="zh-CN" altLang="en-US" sz="2400" smtClean="0">
                <a:solidFill>
                  <a:srgbClr val="FFFF00"/>
                </a:solidFill>
                <a:latin typeface="Times New Roman" panose="02020603050405020304" pitchFamily="18" charset="0"/>
                <a:ea typeface="黑体" panose="02010609060101010101" pitchFamily="49" charset="-122"/>
              </a:rPr>
              <a:t>值（</a:t>
            </a:r>
            <a:r>
              <a:rPr lang="en-US" altLang="zh-CN" sz="2400" smtClean="0">
                <a:solidFill>
                  <a:srgbClr val="FFFF00"/>
                </a:solidFill>
                <a:latin typeface="Times New Roman" panose="02020603050405020304" pitchFamily="18" charset="0"/>
                <a:ea typeface="黑体" panose="02010609060101010101" pitchFamily="49" charset="-122"/>
              </a:rPr>
              <a:t>C-value)</a:t>
            </a:r>
            <a:r>
              <a:rPr lang="zh-CN" altLang="en-US" sz="2400" smtClean="0">
                <a:solidFill>
                  <a:srgbClr val="FFFF00"/>
                </a:solidFill>
                <a:latin typeface="Times New Roman" panose="02020603050405020304" pitchFamily="18" charset="0"/>
                <a:ea typeface="黑体" panose="02010609060101010101" pitchFamily="49" charset="-122"/>
              </a:rPr>
              <a:t>。</a:t>
            </a:r>
            <a:endParaRPr lang="zh-CN" altLang="en-US" sz="2400" smtClean="0">
              <a:latin typeface="Times New Roman" panose="02020603050405020304" pitchFamily="18" charset="0"/>
              <a:ea typeface="黑体" panose="02010609060101010101" pitchFamily="49" charset="-122"/>
            </a:endParaRPr>
          </a:p>
          <a:p>
            <a:pPr marL="0" indent="0">
              <a:lnSpc>
                <a:spcPct val="115000"/>
              </a:lnSpc>
              <a:buFontTx/>
              <a:buNone/>
            </a:pPr>
            <a:endParaRPr lang="en-US" altLang="zh-CN" sz="2400" smtClean="0">
              <a:solidFill>
                <a:srgbClr val="FFFF00"/>
              </a:solidFill>
              <a:latin typeface="Times New Roman" panose="02020603050405020304" pitchFamily="18" charset="0"/>
              <a:ea typeface="黑体" panose="02010609060101010101" pitchFamily="49" charset="-122"/>
            </a:endParaRPr>
          </a:p>
          <a:p>
            <a:pPr marL="0" indent="0">
              <a:lnSpc>
                <a:spcPct val="115000"/>
              </a:lnSpc>
              <a:buFontTx/>
              <a:buNone/>
            </a:pPr>
            <a:r>
              <a:rPr lang="zh-CN" altLang="en-US" sz="2400" smtClean="0">
                <a:solidFill>
                  <a:srgbClr val="FFFF00"/>
                </a:solidFill>
                <a:latin typeface="Times New Roman" panose="02020603050405020304" pitchFamily="18" charset="0"/>
                <a:ea typeface="黑体" panose="02010609060101010101" pitchFamily="49" charset="-122"/>
              </a:rPr>
              <a:t>从总体上说 生物基因组的大小同生物在进化上所处的地位及复杂性之间无严格的对应关系，这种现象称为</a:t>
            </a:r>
            <a:r>
              <a:rPr lang="en-US" altLang="zh-CN" sz="2400" smtClean="0">
                <a:solidFill>
                  <a:srgbClr val="FFFF00"/>
                </a:solidFill>
                <a:latin typeface="Times New Roman" panose="02020603050405020304" pitchFamily="18" charset="0"/>
                <a:ea typeface="黑体" panose="02010609060101010101" pitchFamily="49" charset="-122"/>
              </a:rPr>
              <a:t>C</a:t>
            </a:r>
            <a:r>
              <a:rPr lang="zh-CN" altLang="en-US" sz="2400" smtClean="0">
                <a:solidFill>
                  <a:srgbClr val="FFFF00"/>
                </a:solidFill>
                <a:latin typeface="Times New Roman" panose="02020603050405020304" pitchFamily="18" charset="0"/>
                <a:ea typeface="黑体" panose="02010609060101010101" pitchFamily="49" charset="-122"/>
              </a:rPr>
              <a:t>值悖理</a:t>
            </a:r>
            <a:r>
              <a:rPr lang="en-US" altLang="zh-CN" sz="2400" smtClean="0">
                <a:solidFill>
                  <a:srgbClr val="FFFF00"/>
                </a:solidFill>
                <a:latin typeface="Times New Roman" panose="02020603050405020304" pitchFamily="18" charset="0"/>
                <a:ea typeface="华文新魏" panose="02010800040101010101" pitchFamily="2" charset="-122"/>
              </a:rPr>
              <a:t>(C-value paradox)</a:t>
            </a:r>
            <a:r>
              <a:rPr lang="zh-CN" altLang="en-US" sz="2400" smtClean="0">
                <a:solidFill>
                  <a:srgbClr val="FFFF00"/>
                </a:solidFill>
                <a:latin typeface="Times New Roman" panose="02020603050405020304" pitchFamily="18" charset="0"/>
                <a:ea typeface="华文新魏" panose="02010800040101010101" pitchFamily="2" charset="-122"/>
              </a:rPr>
              <a:t>。</a:t>
            </a:r>
            <a:endParaRPr lang="en-US" altLang="zh-CN" sz="2400" smtClean="0">
              <a:latin typeface="Times New Roman" panose="02020603050405020304" pitchFamily="18" charset="0"/>
              <a:ea typeface="黑体" panose="02010609060101010101" pitchFamily="49" charset="-122"/>
            </a:endParaRPr>
          </a:p>
          <a:p>
            <a:pPr marL="0" indent="0">
              <a:lnSpc>
                <a:spcPct val="115000"/>
              </a:lnSpc>
              <a:buFontTx/>
              <a:buNone/>
            </a:pPr>
            <a:endParaRPr lang="en-US" altLang="zh-CN" sz="2400" smtClean="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55468909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6878" name="矩形 27"/>
          <p:cNvSpPr/>
          <p:nvPr/>
        </p:nvSpPr>
        <p:spPr>
          <a:xfrm>
            <a:off x="1898147" y="874974"/>
            <a:ext cx="5029184" cy="76184"/>
          </a:xfrm>
          <a:prstGeom prst="rect">
            <a:avLst/>
          </a:prstGeom>
          <a:solidFill>
            <a:schemeClr val="tx1"/>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36879" name="矩形 28"/>
          <p:cNvSpPr/>
          <p:nvPr/>
        </p:nvSpPr>
        <p:spPr>
          <a:xfrm>
            <a:off x="1973983" y="2476072"/>
            <a:ext cx="2520058" cy="76184"/>
          </a:xfrm>
          <a:prstGeom prst="rect">
            <a:avLst/>
          </a:prstGeom>
          <a:solidFill>
            <a:schemeClr val="tx1"/>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36881" name="文本框 30"/>
          <p:cNvSpPr txBox="1"/>
          <p:nvPr/>
        </p:nvSpPr>
        <p:spPr>
          <a:xfrm>
            <a:off x="2133664" y="513028"/>
            <a:ext cx="370623" cy="400038"/>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A</a:t>
            </a:r>
            <a:endParaRPr lang="zh-CN" altLang="en-US" b="1" dirty="0">
              <a:solidFill>
                <a:schemeClr val="tx1"/>
              </a:solidFill>
              <a:latin typeface="Arial" panose="020B0604020202020204" pitchFamily="34" charset="0"/>
            </a:endParaRPr>
          </a:p>
        </p:txBody>
      </p:sp>
      <p:sp>
        <p:nvSpPr>
          <p:cNvPr id="36882" name="文本框 31"/>
          <p:cNvSpPr txBox="1"/>
          <p:nvPr/>
        </p:nvSpPr>
        <p:spPr>
          <a:xfrm>
            <a:off x="6321119" y="513028"/>
            <a:ext cx="370623" cy="400038"/>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B</a:t>
            </a:r>
            <a:endParaRPr lang="zh-CN" altLang="en-US" b="1" dirty="0">
              <a:solidFill>
                <a:schemeClr val="tx1"/>
              </a:solidFill>
              <a:latin typeface="Arial" panose="020B0604020202020204" pitchFamily="34" charset="0"/>
            </a:endParaRPr>
          </a:p>
        </p:txBody>
      </p:sp>
      <p:sp>
        <p:nvSpPr>
          <p:cNvPr id="36883" name="矩形 22"/>
          <p:cNvSpPr/>
          <p:nvPr/>
        </p:nvSpPr>
        <p:spPr>
          <a:xfrm>
            <a:off x="1973983" y="2896600"/>
            <a:ext cx="2484057" cy="76184"/>
          </a:xfrm>
          <a:prstGeom prst="rect">
            <a:avLst/>
          </a:prstGeom>
          <a:solidFill>
            <a:srgbClr val="FFFF00"/>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36884" name="矩形 23"/>
          <p:cNvSpPr/>
          <p:nvPr/>
        </p:nvSpPr>
        <p:spPr>
          <a:xfrm>
            <a:off x="1863529" y="1521517"/>
            <a:ext cx="5029184" cy="76184"/>
          </a:xfrm>
          <a:prstGeom prst="rect">
            <a:avLst/>
          </a:prstGeom>
          <a:solidFill>
            <a:srgbClr val="FFFF00"/>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36886" name="文本框 25"/>
          <p:cNvSpPr txBox="1"/>
          <p:nvPr/>
        </p:nvSpPr>
        <p:spPr>
          <a:xfrm>
            <a:off x="2176945" y="1497973"/>
            <a:ext cx="327342" cy="400038"/>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a</a:t>
            </a:r>
            <a:endParaRPr lang="zh-CN" altLang="en-US" b="1" dirty="0">
              <a:solidFill>
                <a:schemeClr val="tx1"/>
              </a:solidFill>
              <a:latin typeface="Arial" panose="020B0604020202020204" pitchFamily="34" charset="0"/>
            </a:endParaRPr>
          </a:p>
        </p:txBody>
      </p:sp>
      <p:sp>
        <p:nvSpPr>
          <p:cNvPr id="36887" name="文本框 26"/>
          <p:cNvSpPr txBox="1"/>
          <p:nvPr/>
        </p:nvSpPr>
        <p:spPr>
          <a:xfrm>
            <a:off x="6400752" y="2922889"/>
            <a:ext cx="370623" cy="400038"/>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B</a:t>
            </a:r>
            <a:endParaRPr lang="zh-CN" altLang="en-US" b="1" dirty="0">
              <a:solidFill>
                <a:schemeClr val="tx1"/>
              </a:solidFill>
              <a:latin typeface="Arial" panose="020B0604020202020204" pitchFamily="34" charset="0"/>
            </a:endParaRPr>
          </a:p>
        </p:txBody>
      </p:sp>
      <p:sp>
        <p:nvSpPr>
          <p:cNvPr id="36888" name="矩形 33"/>
          <p:cNvSpPr/>
          <p:nvPr/>
        </p:nvSpPr>
        <p:spPr>
          <a:xfrm>
            <a:off x="4494041" y="2474968"/>
            <a:ext cx="2484057" cy="76184"/>
          </a:xfrm>
          <a:prstGeom prst="rect">
            <a:avLst/>
          </a:prstGeom>
          <a:solidFill>
            <a:srgbClr val="FFFF00"/>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36889" name="矩形 34"/>
          <p:cNvSpPr/>
          <p:nvPr/>
        </p:nvSpPr>
        <p:spPr>
          <a:xfrm>
            <a:off x="4446224" y="2896600"/>
            <a:ext cx="2484057" cy="76184"/>
          </a:xfrm>
          <a:prstGeom prst="rect">
            <a:avLst/>
          </a:prstGeom>
          <a:solidFill>
            <a:schemeClr val="tx1"/>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36890" name="文本框 35"/>
          <p:cNvSpPr txBox="1"/>
          <p:nvPr/>
        </p:nvSpPr>
        <p:spPr>
          <a:xfrm>
            <a:off x="2178533" y="2042336"/>
            <a:ext cx="370623" cy="400038"/>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A</a:t>
            </a:r>
            <a:endParaRPr lang="zh-CN" altLang="en-US" b="1" dirty="0">
              <a:solidFill>
                <a:schemeClr val="tx1"/>
              </a:solidFill>
              <a:latin typeface="Arial" panose="020B0604020202020204" pitchFamily="34" charset="0"/>
            </a:endParaRPr>
          </a:p>
        </p:txBody>
      </p:sp>
      <p:sp>
        <p:nvSpPr>
          <p:cNvPr id="36891" name="文本框 36"/>
          <p:cNvSpPr txBox="1"/>
          <p:nvPr/>
        </p:nvSpPr>
        <p:spPr>
          <a:xfrm>
            <a:off x="6384634" y="1596920"/>
            <a:ext cx="341768" cy="400038"/>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b</a:t>
            </a:r>
            <a:endParaRPr lang="zh-CN" altLang="en-US" b="1" dirty="0">
              <a:solidFill>
                <a:schemeClr val="tx1"/>
              </a:solidFill>
              <a:latin typeface="Arial" panose="020B0604020202020204" pitchFamily="34" charset="0"/>
            </a:endParaRPr>
          </a:p>
        </p:txBody>
      </p:sp>
      <p:grpSp>
        <p:nvGrpSpPr>
          <p:cNvPr id="36867" name="组合 21"/>
          <p:cNvGrpSpPr/>
          <p:nvPr/>
        </p:nvGrpSpPr>
        <p:grpSpPr>
          <a:xfrm>
            <a:off x="1882775" y="2342646"/>
            <a:ext cx="5362575" cy="4119715"/>
            <a:chOff x="1876139" y="2342047"/>
            <a:chExt cx="5360988" cy="4119263"/>
          </a:xfrm>
        </p:grpSpPr>
        <p:sp>
          <p:nvSpPr>
            <p:cNvPr id="14" name="椭圆 13"/>
            <p:cNvSpPr/>
            <p:nvPr/>
          </p:nvSpPr>
          <p:spPr bwMode="auto">
            <a:xfrm>
              <a:off x="4260390" y="2342047"/>
              <a:ext cx="304792" cy="304454"/>
            </a:xfrm>
            <a:prstGeom prst="ellipse">
              <a:avLst/>
            </a:prstGeom>
            <a:noFill/>
            <a:ln w="28575" cap="flat" cmpd="sng" algn="ctr">
              <a:solidFill>
                <a:srgbClr val="FF0000"/>
              </a:solidFill>
              <a:prstDash val="solid"/>
              <a:round/>
              <a:headEnd type="none" w="med" len="med"/>
              <a:tailEnd type="none" w="med" len="med"/>
            </a:ln>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sp>
          <p:nvSpPr>
            <p:cNvPr id="42" name="椭圆 41"/>
            <p:cNvSpPr/>
            <p:nvPr/>
          </p:nvSpPr>
          <p:spPr bwMode="auto">
            <a:xfrm>
              <a:off x="4267208" y="2836932"/>
              <a:ext cx="304792" cy="304454"/>
            </a:xfrm>
            <a:prstGeom prst="ellipse">
              <a:avLst/>
            </a:prstGeom>
            <a:noFill/>
            <a:ln w="38100" cap="flat" cmpd="sng" algn="ctr">
              <a:solidFill>
                <a:srgbClr val="FF0000"/>
              </a:solidFill>
              <a:prstDash val="solid"/>
              <a:round/>
              <a:headEnd type="none" w="med" len="med"/>
              <a:tailEnd type="none" w="med" len="med"/>
            </a:ln>
            <a:scene3d>
              <a:camera prst="orthographicFront"/>
              <a:lightRig rig="threePt" dir="t"/>
            </a:scene3d>
            <a:sp3d>
              <a:bevelT w="165100" prst="coolSlant"/>
            </a:sp3d>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smtClean="0">
                <a:ln>
                  <a:noFill/>
                </a:ln>
                <a:solidFill>
                  <a:srgbClr val="FFFF00"/>
                </a:solidFill>
                <a:effectLst/>
                <a:uLnTx/>
                <a:uFillTx/>
                <a:latin typeface="Arial" panose="020B0604020202020204" pitchFamily="34" charset="0"/>
                <a:ea typeface="宋体" panose="02010600030101010101" pitchFamily="2" charset="-122"/>
                <a:cs typeface="+mn-cs"/>
              </a:endParaRPr>
            </a:p>
          </p:txBody>
        </p:sp>
        <p:pic>
          <p:nvPicPr>
            <p:cNvPr id="36875" name="Picture 3"/>
            <p:cNvPicPr>
              <a:picLocks noChangeAspect="1"/>
            </p:cNvPicPr>
            <p:nvPr/>
          </p:nvPicPr>
          <p:blipFill>
            <a:blip r:embed="rId2"/>
            <a:stretch>
              <a:fillRect/>
            </a:stretch>
          </p:blipFill>
          <p:spPr>
            <a:xfrm>
              <a:off x="1876139" y="3406960"/>
              <a:ext cx="5360988" cy="3054350"/>
            </a:xfrm>
            <a:prstGeom prst="rect">
              <a:avLst/>
            </a:prstGeom>
            <a:noFill/>
            <a:ln w="9525">
              <a:noFill/>
            </a:ln>
          </p:spPr>
        </p:pic>
        <p:cxnSp>
          <p:nvCxnSpPr>
            <p:cNvPr id="36876" name="直接箭头连接符 18"/>
            <p:cNvCxnSpPr/>
            <p:nvPr/>
          </p:nvCxnSpPr>
          <p:spPr>
            <a:xfrm>
              <a:off x="4621436" y="3094920"/>
              <a:ext cx="905369" cy="1316353"/>
            </a:xfrm>
            <a:prstGeom prst="straightConnector1">
              <a:avLst/>
            </a:prstGeom>
            <a:ln w="38100" cap="flat" cmpd="sng">
              <a:solidFill>
                <a:srgbClr val="FF0000"/>
              </a:solidFill>
              <a:prstDash val="solid"/>
              <a:headEnd type="none" w="med" len="med"/>
              <a:tailEnd type="triangle" w="med" len="med"/>
            </a:ln>
          </p:spPr>
        </p:cxnSp>
        <p:cxnSp>
          <p:nvCxnSpPr>
            <p:cNvPr id="36877" name="直接箭头连接符 20"/>
            <p:cNvCxnSpPr/>
            <p:nvPr/>
          </p:nvCxnSpPr>
          <p:spPr>
            <a:xfrm flipH="1">
              <a:off x="3763070" y="3093003"/>
              <a:ext cx="454701" cy="1318271"/>
            </a:xfrm>
            <a:prstGeom prst="straightConnector1">
              <a:avLst/>
            </a:prstGeom>
            <a:ln w="38100" cap="flat" cmpd="sng">
              <a:solidFill>
                <a:srgbClr val="FF0000"/>
              </a:solidFill>
              <a:prstDash val="solid"/>
              <a:headEnd type="none" w="med" len="med"/>
              <a:tailEnd type="triangle" w="med" len="med"/>
            </a:ln>
          </p:spPr>
        </p:cxnSp>
      </p:grpSp>
      <p:sp>
        <p:nvSpPr>
          <p:cNvPr id="36868" name="文本框 32"/>
          <p:cNvSpPr txBox="1"/>
          <p:nvPr/>
        </p:nvSpPr>
        <p:spPr>
          <a:xfrm>
            <a:off x="7245350" y="3962400"/>
            <a:ext cx="1620838" cy="523875"/>
          </a:xfrm>
          <a:prstGeom prst="rect">
            <a:avLst/>
          </a:prstGeom>
          <a:noFill/>
          <a:ln w="9525">
            <a:noFill/>
          </a:ln>
        </p:spPr>
        <p:txBody>
          <a:bodyPr wrap="none">
            <a:spAutoFit/>
          </a:bodyPr>
          <a:lstStyle/>
          <a:p>
            <a:pPr eaLnBrk="1" hangingPunct="1"/>
            <a:r>
              <a:rPr lang="zh-CN" altLang="en-US" sz="2800" dirty="0">
                <a:solidFill>
                  <a:srgbClr val="FF0000"/>
                </a:solidFill>
                <a:latin typeface="黑体" panose="02010609060101010101" pitchFamily="49" charset="-122"/>
                <a:ea typeface="黑体" panose="02010609060101010101" pitchFamily="49" charset="-122"/>
              </a:rPr>
              <a:t>异源双链</a:t>
            </a:r>
          </a:p>
        </p:txBody>
      </p:sp>
      <p:sp>
        <p:nvSpPr>
          <p:cNvPr id="26" name="文本框 36"/>
          <p:cNvSpPr txBox="1"/>
          <p:nvPr/>
        </p:nvSpPr>
        <p:spPr>
          <a:xfrm>
            <a:off x="6384634" y="2067721"/>
            <a:ext cx="341768" cy="400038"/>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b</a:t>
            </a:r>
            <a:endParaRPr lang="zh-CN" altLang="en-US" b="1" dirty="0">
              <a:solidFill>
                <a:schemeClr val="tx1"/>
              </a:solidFill>
              <a:latin typeface="Arial" panose="020B0604020202020204" pitchFamily="34" charset="0"/>
            </a:endParaRPr>
          </a:p>
        </p:txBody>
      </p:sp>
      <p:sp>
        <p:nvSpPr>
          <p:cNvPr id="27" name="文本框 25"/>
          <p:cNvSpPr txBox="1"/>
          <p:nvPr/>
        </p:nvSpPr>
        <p:spPr>
          <a:xfrm>
            <a:off x="2176945" y="2886738"/>
            <a:ext cx="327342" cy="400038"/>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a</a:t>
            </a:r>
            <a:endParaRPr lang="zh-CN" altLang="en-US" b="1" dirty="0">
              <a:solidFill>
                <a:schemeClr val="tx1"/>
              </a:solidFill>
              <a:latin typeface="Arial" panose="020B0604020202020204" pitchFamily="34" charset="0"/>
            </a:endParaRPr>
          </a:p>
        </p:txBody>
      </p:sp>
      <p:cxnSp>
        <p:nvCxnSpPr>
          <p:cNvPr id="8" name="直接连接符 7"/>
          <p:cNvCxnSpPr/>
          <p:nvPr/>
        </p:nvCxnSpPr>
        <p:spPr bwMode="auto">
          <a:xfrm flipH="1">
            <a:off x="4225102" y="972221"/>
            <a:ext cx="403783" cy="539606"/>
          </a:xfrm>
          <a:prstGeom prst="line">
            <a:avLst/>
          </a:prstGeom>
          <a:solidFill>
            <a:schemeClr val="accent1"/>
          </a:solidFill>
          <a:ln w="28575" cap="flat" cmpd="sng" algn="ctr">
            <a:solidFill>
              <a:schemeClr val="tx1"/>
            </a:solidFill>
            <a:prstDash val="solid"/>
            <a:round/>
            <a:headEnd type="none" w="med" len="med"/>
            <a:tailEnd type="none" w="med" len="med"/>
          </a:ln>
        </p:spPr>
      </p:cxnSp>
      <p:cxnSp>
        <p:nvCxnSpPr>
          <p:cNvPr id="10" name="直接连接符 9"/>
          <p:cNvCxnSpPr/>
          <p:nvPr/>
        </p:nvCxnSpPr>
        <p:spPr bwMode="auto">
          <a:xfrm>
            <a:off x="4225101" y="951158"/>
            <a:ext cx="499295" cy="577546"/>
          </a:xfrm>
          <a:prstGeom prst="line">
            <a:avLst/>
          </a:prstGeom>
          <a:solidFill>
            <a:schemeClr val="accent1"/>
          </a:solidFill>
          <a:ln w="28575" cap="flat" cmpd="sng" algn="ctr">
            <a:solidFill>
              <a:schemeClr val="tx1"/>
            </a:solidFill>
            <a:prstDash val="solid"/>
            <a:round/>
            <a:headEnd type="none" w="med" len="med"/>
            <a:tailEnd type="none" w="med" len="med"/>
          </a:ln>
        </p:spPr>
      </p:cxnSp>
      <p:cxnSp>
        <p:nvCxnSpPr>
          <p:cNvPr id="12" name="直接箭头连接符 11"/>
          <p:cNvCxnSpPr/>
          <p:nvPr/>
        </p:nvCxnSpPr>
        <p:spPr bwMode="auto">
          <a:xfrm>
            <a:off x="4494041" y="1697992"/>
            <a:ext cx="0" cy="544363"/>
          </a:xfrm>
          <a:prstGeom prst="straightConnector1">
            <a:avLst/>
          </a:prstGeom>
          <a:solidFill>
            <a:schemeClr val="accent1"/>
          </a:solidFill>
          <a:ln w="57150" cap="flat" cmpd="sng" algn="ctr">
            <a:solidFill>
              <a:schemeClr val="tx1"/>
            </a:solidFill>
            <a:prstDash val="solid"/>
            <a:round/>
            <a:headEnd type="none" w="med" len="med"/>
            <a:tailEnd type="triangle"/>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3"/>
          <p:cNvSpPr txBox="1"/>
          <p:nvPr/>
        </p:nvSpPr>
        <p:spPr>
          <a:xfrm>
            <a:off x="1295486" y="156145"/>
            <a:ext cx="6629400" cy="668338"/>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457200" lvl="0" indent="-457200" algn="ctr" eaLnBrk="1" hangingPunct="1">
              <a:lnSpc>
                <a:spcPct val="130000"/>
              </a:lnSpc>
              <a:spcBef>
                <a:spcPct val="50000"/>
              </a:spcBef>
              <a:buClrTx/>
              <a:buFont typeface="宋体" panose="02010600030101010101" pitchFamily="2" charset="-122"/>
              <a:buAutoNum type="circleNumDbPlain" startAt="2"/>
            </a:pPr>
            <a:r>
              <a:rPr lang="zh-CN" altLang="en-US" dirty="0">
                <a:solidFill>
                  <a:srgbClr val="FFFF00"/>
                </a:solidFill>
                <a:latin typeface="Comic Sans MS" panose="030F0702030302020204" pitchFamily="66" charset="0"/>
                <a:ea typeface="黑体" panose="02010609060101010101" pitchFamily="49" charset="-122"/>
              </a:rPr>
              <a:t>双链断裂重组模型</a:t>
            </a:r>
            <a:r>
              <a:rPr lang="en-US" altLang="zh-CN" dirty="0">
                <a:solidFill>
                  <a:srgbClr val="FFFF00"/>
                </a:solidFill>
                <a:latin typeface="Comic Sans MS" panose="030F0702030302020204" pitchFamily="66" charset="0"/>
                <a:ea typeface="黑体" panose="02010609060101010101" pitchFamily="49" charset="-122"/>
              </a:rPr>
              <a:t> </a:t>
            </a:r>
            <a:endParaRPr lang="zh-CN" altLang="en-US" dirty="0">
              <a:solidFill>
                <a:srgbClr val="FFFF00"/>
              </a:solidFill>
              <a:latin typeface="Comic Sans MS" panose="030F0702030302020204" pitchFamily="66" charset="0"/>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1143090" y="838268"/>
            <a:ext cx="4876759" cy="5833292"/>
          </a:xfrm>
          <a:prstGeom prst="rect">
            <a:avLst/>
          </a:prstGeom>
        </p:spPr>
      </p:pic>
      <p:sp>
        <p:nvSpPr>
          <p:cNvPr id="3" name="文本框 2"/>
          <p:cNvSpPr txBox="1"/>
          <p:nvPr/>
        </p:nvSpPr>
        <p:spPr>
          <a:xfrm>
            <a:off x="6324554" y="1905040"/>
            <a:ext cx="2743128" cy="2677656"/>
          </a:xfrm>
          <a:prstGeom prst="rect">
            <a:avLst/>
          </a:prstGeom>
          <a:noFill/>
        </p:spPr>
        <p:txBody>
          <a:bodyPr wrap="square" rtlCol="0">
            <a:spAutoFit/>
          </a:bodyPr>
          <a:lstStyle/>
          <a:p>
            <a:r>
              <a:rPr lang="zh-CN" altLang="en-US" sz="2800" dirty="0" smtClean="0"/>
              <a:t>减数分裂重组以此方式进行。</a:t>
            </a:r>
            <a:endParaRPr lang="en-US" altLang="zh-CN" sz="2800" dirty="0" smtClean="0"/>
          </a:p>
          <a:p>
            <a:r>
              <a:rPr lang="zh-CN" altLang="en-US" sz="2800" dirty="0" smtClean="0"/>
              <a:t>体细胞受辐射等原因造成双链断裂也可以此方式进行修复。</a:t>
            </a:r>
            <a:endParaRPr lang="zh-CN" altLang="en-US" sz="2800"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85902" y="457278"/>
            <a:ext cx="7866489" cy="5714850"/>
          </a:xfrm>
          <a:prstGeom prst="rect">
            <a:avLst/>
          </a:prstGeom>
        </p:spPr>
      </p:pic>
    </p:spTree>
    <p:extLst>
      <p:ext uri="{BB962C8B-B14F-4D97-AF65-F5344CB8AC3E}">
        <p14:creationId xmlns:p14="http://schemas.microsoft.com/office/powerpoint/2010/main" val="1370858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6496" y="762070"/>
            <a:ext cx="8837488" cy="4724276"/>
          </a:xfrm>
          <a:prstGeom prst="rect">
            <a:avLst/>
          </a:prstGeom>
        </p:spPr>
      </p:pic>
      <p:sp>
        <p:nvSpPr>
          <p:cNvPr id="3" name="矩形 2"/>
          <p:cNvSpPr/>
          <p:nvPr/>
        </p:nvSpPr>
        <p:spPr bwMode="auto">
          <a:xfrm>
            <a:off x="4572000" y="4114782"/>
            <a:ext cx="914376" cy="1371564"/>
          </a:xfrm>
          <a:prstGeom prst="rect">
            <a:avLst/>
          </a:prstGeom>
          <a:solidFill>
            <a:srgbClr val="DCDCDE"/>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559761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4912" y="762070"/>
            <a:ext cx="8761860" cy="5137322"/>
          </a:xfrm>
          <a:prstGeom prst="rect">
            <a:avLst/>
          </a:prstGeom>
        </p:spPr>
      </p:pic>
    </p:spTree>
    <p:extLst>
      <p:ext uri="{BB962C8B-B14F-4D97-AF65-F5344CB8AC3E}">
        <p14:creationId xmlns:p14="http://schemas.microsoft.com/office/powerpoint/2010/main" val="1656967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9326" y="990664"/>
            <a:ext cx="9050821" cy="4114692"/>
          </a:xfrm>
          <a:prstGeom prst="rect">
            <a:avLst/>
          </a:prstGeom>
        </p:spPr>
      </p:pic>
    </p:spTree>
    <p:extLst>
      <p:ext uri="{BB962C8B-B14F-4D97-AF65-F5344CB8AC3E}">
        <p14:creationId xmlns:p14="http://schemas.microsoft.com/office/powerpoint/2010/main" val="3109333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28714" y="533476"/>
            <a:ext cx="8762038" cy="5714850"/>
          </a:xfrm>
          <a:prstGeom prst="rect">
            <a:avLst/>
          </a:prstGeom>
        </p:spPr>
      </p:pic>
    </p:spTree>
    <p:extLst>
      <p:ext uri="{BB962C8B-B14F-4D97-AF65-F5344CB8AC3E}">
        <p14:creationId xmlns:p14="http://schemas.microsoft.com/office/powerpoint/2010/main" val="2880593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2590800" y="-457200"/>
            <a:ext cx="8229600" cy="1143000"/>
          </a:xfrm>
          <a:ln/>
        </p:spPr>
        <p:txBody>
          <a:bodyPr vert="horz" wrap="square" lIns="91440" tIns="45720" rIns="91440" bIns="45720" anchor="ctr" anchorCtr="0"/>
          <a:lstStyle/>
          <a:p>
            <a:pPr algn="l"/>
            <a:r>
              <a:rPr lang="zh-CN" altLang="en-US" dirty="0"/>
              <a:t/>
            </a:r>
            <a:br>
              <a:rPr lang="zh-CN" altLang="en-US" dirty="0"/>
            </a:br>
            <a:r>
              <a:rPr lang="en-US" altLang="zh-CN" sz="3600" dirty="0">
                <a:solidFill>
                  <a:srgbClr val="FFFF00"/>
                </a:solidFill>
                <a:latin typeface="黑体" panose="02010609060101010101" pitchFamily="49" charset="-122"/>
                <a:ea typeface="黑体" panose="02010609060101010101" pitchFamily="49" charset="-122"/>
              </a:rPr>
              <a:t>7.3 </a:t>
            </a:r>
            <a:r>
              <a:rPr lang="zh-CN" altLang="en-US" sz="3600" dirty="0">
                <a:solidFill>
                  <a:srgbClr val="FFFF00"/>
                </a:solidFill>
                <a:latin typeface="黑体" panose="02010609060101010101" pitchFamily="49" charset="-122"/>
                <a:ea typeface="黑体" panose="02010609060101010101" pitchFamily="49" charset="-122"/>
              </a:rPr>
              <a:t>真核生物的基因转变</a:t>
            </a:r>
            <a:endParaRPr lang="zh-CN" altLang="en-US" dirty="0">
              <a:solidFill>
                <a:srgbClr val="FFFF00"/>
              </a:solidFill>
              <a:latin typeface="黑体" panose="02010609060101010101" pitchFamily="49" charset="-122"/>
              <a:ea typeface="黑体" panose="02010609060101010101" pitchFamily="49" charset="-122"/>
            </a:endParaRPr>
          </a:p>
        </p:txBody>
      </p:sp>
      <p:sp>
        <p:nvSpPr>
          <p:cNvPr id="39939" name="内容占位符 2"/>
          <p:cNvSpPr>
            <a:spLocks noGrp="1"/>
          </p:cNvSpPr>
          <p:nvPr>
            <p:ph idx="1"/>
          </p:nvPr>
        </p:nvSpPr>
        <p:spPr>
          <a:xfrm>
            <a:off x="533400" y="914400"/>
            <a:ext cx="8229600" cy="5410124"/>
          </a:xfrm>
          <a:ln/>
        </p:spPr>
        <p:txBody>
          <a:bodyPr vert="horz" wrap="square" lIns="91440" tIns="45720" rIns="91440" bIns="45720" anchor="t" anchorCtr="0"/>
          <a:lstStyle/>
          <a:p>
            <a:pPr marL="0" indent="0">
              <a:lnSpc>
                <a:spcPct val="150000"/>
              </a:lnSpc>
              <a:buNone/>
            </a:pPr>
            <a:r>
              <a:rPr lang="en-US" altLang="zh-CN" sz="2800" dirty="0">
                <a:solidFill>
                  <a:srgbClr val="FFFF00"/>
                </a:solidFill>
                <a:latin typeface="黑体" panose="02010609060101010101" pitchFamily="49" charset="-122"/>
                <a:ea typeface="黑体" panose="02010609060101010101" pitchFamily="49" charset="-122"/>
              </a:rPr>
              <a:t>7.3.1 </a:t>
            </a:r>
            <a:r>
              <a:rPr lang="zh-CN" altLang="en-US" sz="2800" dirty="0">
                <a:solidFill>
                  <a:srgbClr val="FFFF00"/>
                </a:solidFill>
                <a:latin typeface="黑体" panose="02010609060101010101" pitchFamily="49" charset="-122"/>
                <a:ea typeface="黑体" panose="02010609060101010101" pitchFamily="49" charset="-122"/>
              </a:rPr>
              <a:t>异常分离与基因转变  </a:t>
            </a:r>
            <a:endParaRPr lang="en-US" altLang="zh-CN" sz="2800" dirty="0">
              <a:solidFill>
                <a:srgbClr val="FFFF00"/>
              </a:solidFill>
              <a:latin typeface="黑体" panose="02010609060101010101" pitchFamily="49" charset="-122"/>
              <a:ea typeface="黑体" panose="02010609060101010101" pitchFamily="49" charset="-122"/>
            </a:endParaRPr>
          </a:p>
          <a:p>
            <a:pPr marL="0" indent="0">
              <a:lnSpc>
                <a:spcPct val="150000"/>
              </a:lnSpc>
              <a:spcBef>
                <a:spcPct val="0"/>
              </a:spcBef>
              <a:buNone/>
            </a:pPr>
            <a:r>
              <a:rPr lang="zh-CN" altLang="en-US" sz="2400" dirty="0" smtClean="0">
                <a:latin typeface="黑体" panose="02010609060101010101" pitchFamily="49" charset="-122"/>
                <a:ea typeface="黑体" panose="02010609060101010101" pitchFamily="49" charset="-122"/>
              </a:rPr>
              <a:t>在</a:t>
            </a:r>
            <a:r>
              <a:rPr lang="zh-CN" altLang="en-US" sz="2400" dirty="0">
                <a:latin typeface="黑体" panose="02010609060101010101" pitchFamily="49" charset="-122"/>
                <a:ea typeface="黑体" panose="02010609060101010101" pitchFamily="49" charset="-122"/>
              </a:rPr>
              <a:t>四分子分析中已知一对等位基因杂交子代的子囊可形成</a:t>
            </a:r>
            <a:r>
              <a:rPr lang="en-US" altLang="zh-CN" sz="2400" dirty="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种正常分离类型：</a:t>
            </a:r>
          </a:p>
          <a:p>
            <a:pPr marL="0" indent="0">
              <a:lnSpc>
                <a:spcPts val="3800"/>
              </a:lnSpc>
              <a:spcBef>
                <a:spcPct val="0"/>
              </a:spcBef>
              <a:buNone/>
            </a:pP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AAAAaaaa </a:t>
            </a:r>
            <a:r>
              <a:rPr lang="zh-CN" altLang="en-US" sz="2400" dirty="0">
                <a:latin typeface="黑体" panose="02010609060101010101" pitchFamily="49" charset="-122"/>
                <a:ea typeface="黑体" panose="02010609060101010101" pitchFamily="49" charset="-122"/>
              </a:rPr>
              <a:t>或 </a:t>
            </a:r>
            <a:r>
              <a:rPr lang="en-US" altLang="zh-CN" sz="2400" dirty="0">
                <a:latin typeface="黑体" panose="02010609060101010101" pitchFamily="49" charset="-122"/>
                <a:ea typeface="黑体" panose="02010609060101010101" pitchFamily="49" charset="-122"/>
              </a:rPr>
              <a:t>aaaaAAAA</a:t>
            </a:r>
          </a:p>
          <a:p>
            <a:pPr marL="0" indent="0">
              <a:lnSpc>
                <a:spcPts val="3800"/>
              </a:lnSpc>
              <a:spcBef>
                <a:spcPct val="0"/>
              </a:spcBef>
              <a:buNone/>
            </a:pPr>
            <a:r>
              <a:rPr lang="en-US" altLang="zh-CN" sz="2400" dirty="0">
                <a:latin typeface="黑体" panose="02010609060101010101" pitchFamily="49" charset="-122"/>
                <a:ea typeface="黑体" panose="02010609060101010101" pitchFamily="49" charset="-122"/>
              </a:rPr>
              <a:t>             AAaaAAaa </a:t>
            </a:r>
            <a:r>
              <a:rPr lang="zh-CN" altLang="en-US" sz="2400" dirty="0">
                <a:latin typeface="黑体" panose="02010609060101010101" pitchFamily="49" charset="-122"/>
                <a:ea typeface="黑体" panose="02010609060101010101" pitchFamily="49" charset="-122"/>
              </a:rPr>
              <a:t>或 </a:t>
            </a:r>
            <a:r>
              <a:rPr lang="en-US" altLang="zh-CN" sz="2400" dirty="0">
                <a:latin typeface="黑体" panose="02010609060101010101" pitchFamily="49" charset="-122"/>
                <a:ea typeface="黑体" panose="02010609060101010101" pitchFamily="49" charset="-122"/>
              </a:rPr>
              <a:t>aaAAaaAA</a:t>
            </a:r>
          </a:p>
          <a:p>
            <a:pPr marL="0" indent="0">
              <a:lnSpc>
                <a:spcPts val="3800"/>
              </a:lnSpc>
              <a:spcBef>
                <a:spcPct val="0"/>
              </a:spcBef>
              <a:buNone/>
            </a:pPr>
            <a:r>
              <a:rPr lang="en-US" altLang="zh-CN" sz="2400" dirty="0">
                <a:latin typeface="黑体" panose="02010609060101010101" pitchFamily="49" charset="-122"/>
                <a:ea typeface="黑体" panose="02010609060101010101" pitchFamily="49" charset="-122"/>
              </a:rPr>
              <a:t>             AAaaaaaAA </a:t>
            </a:r>
            <a:r>
              <a:rPr lang="zh-CN" altLang="en-US" sz="2400" dirty="0">
                <a:latin typeface="黑体" panose="02010609060101010101" pitchFamily="49" charset="-122"/>
                <a:ea typeface="黑体" panose="02010609060101010101" pitchFamily="49" charset="-122"/>
              </a:rPr>
              <a:t>或 </a:t>
            </a:r>
            <a:r>
              <a:rPr lang="en-US" altLang="zh-CN" sz="2400" dirty="0">
                <a:latin typeface="黑体" panose="02010609060101010101" pitchFamily="49" charset="-122"/>
                <a:ea typeface="黑体" panose="02010609060101010101" pitchFamily="49" charset="-122"/>
              </a:rPr>
              <a:t>aaAAAAaa</a:t>
            </a:r>
          </a:p>
          <a:p>
            <a:pPr marL="0" indent="0">
              <a:lnSpc>
                <a:spcPts val="3800"/>
              </a:lnSpc>
              <a:spcBef>
                <a:spcPct val="0"/>
              </a:spcBef>
              <a:buNone/>
            </a:pPr>
            <a:r>
              <a:rPr lang="zh-CN" altLang="en-US" sz="2400" dirty="0" smtClean="0">
                <a:latin typeface="黑体" panose="02010609060101010101" pitchFamily="49" charset="-122"/>
                <a:ea typeface="黑体" panose="02010609060101010101" pitchFamily="49" charset="-122"/>
              </a:rPr>
              <a:t>这</a:t>
            </a:r>
            <a:r>
              <a:rPr lang="zh-CN" altLang="en-US" sz="2400" dirty="0">
                <a:latin typeface="黑体" panose="02010609060101010101" pitchFamily="49" charset="-122"/>
                <a:ea typeface="黑体" panose="02010609060101010101" pitchFamily="49" charset="-122"/>
              </a:rPr>
              <a:t>只是四分子中是否发生重组和纺锤体随机取向而形成，两种孢子的比例相等，即等位基因</a:t>
            </a:r>
            <a:r>
              <a:rPr lang="en-US" altLang="zh-CN" sz="2400" dirty="0">
                <a:latin typeface="黑体" panose="02010609060101010101" pitchFamily="49" charset="-122"/>
                <a:ea typeface="黑体" panose="02010609060101010101" pitchFamily="49" charset="-122"/>
              </a:rPr>
              <a:t>A:a</a:t>
            </a:r>
            <a:r>
              <a:rPr lang="zh-CN" altLang="en-US"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4:4</a:t>
            </a:r>
            <a:r>
              <a:rPr lang="zh-CN" altLang="en-US" sz="2400" dirty="0">
                <a:latin typeface="黑体" panose="02010609060101010101" pitchFamily="49" charset="-122"/>
                <a:ea typeface="黑体" panose="02010609060101010101" pitchFamily="49" charset="-122"/>
              </a:rPr>
              <a:t>。</a:t>
            </a:r>
          </a:p>
          <a:p>
            <a:pPr marL="0" indent="0">
              <a:lnSpc>
                <a:spcPts val="3800"/>
              </a:lnSpc>
              <a:spcBef>
                <a:spcPct val="0"/>
              </a:spcBef>
              <a:buNone/>
            </a:pPr>
            <a:r>
              <a:rPr lang="zh-CN" altLang="en-US" sz="2400" dirty="0">
                <a:latin typeface="黑体" panose="02010609060101010101" pitchFamily="49" charset="-122"/>
                <a:ea typeface="黑体" panose="02010609060101010101" pitchFamily="49" charset="-122"/>
              </a:rPr>
              <a:t>         后来发现有些孢子分离比例异常</a:t>
            </a:r>
          </a:p>
          <a:p>
            <a:pPr marL="0" indent="0">
              <a:lnSpc>
                <a:spcPts val="3800"/>
              </a:lnSpc>
              <a:spcBef>
                <a:spcPct val="0"/>
              </a:spcBef>
              <a:buNone/>
            </a:pPr>
            <a:r>
              <a:rPr lang="zh-CN" altLang="en-US" sz="2400" dirty="0">
                <a:latin typeface="黑体" panose="02010609060101010101" pitchFamily="49" charset="-122"/>
                <a:ea typeface="黑体" panose="02010609060101010101" pitchFamily="49" charset="-122"/>
              </a:rPr>
              <a:t>         如 </a:t>
            </a:r>
            <a:r>
              <a:rPr lang="en-US" altLang="zh-CN" sz="2400" dirty="0">
                <a:latin typeface="黑体" panose="02010609060101010101" pitchFamily="49" charset="-122"/>
                <a:ea typeface="黑体" panose="02010609060101010101" pitchFamily="49" charset="-122"/>
              </a:rPr>
              <a:t>3: 5</a:t>
            </a:r>
            <a:r>
              <a:rPr lang="zh-CN" altLang="en-US"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6: 2</a:t>
            </a:r>
            <a:r>
              <a:rPr lang="zh-CN" altLang="en-US" sz="2400" dirty="0">
                <a:latin typeface="黑体" panose="02010609060101010101" pitchFamily="49" charset="-122"/>
                <a:ea typeface="黑体" panose="02010609060101010101" pitchFamily="49" charset="-122"/>
              </a:rPr>
              <a:t>以及异常的</a:t>
            </a:r>
            <a:r>
              <a:rPr lang="en-US" altLang="zh-CN" sz="2400" dirty="0">
                <a:latin typeface="黑体" panose="02010609060101010101" pitchFamily="49" charset="-122"/>
                <a:ea typeface="黑体" panose="02010609060101010101" pitchFamily="49" charset="-122"/>
              </a:rPr>
              <a:t>4: 4</a:t>
            </a:r>
            <a:r>
              <a:rPr lang="zh-CN" altLang="en-US" sz="2400" dirty="0">
                <a:latin typeface="黑体" panose="02010609060101010101" pitchFamily="49" charset="-122"/>
                <a:ea typeface="黑体" panose="02010609060101010101" pitchFamily="49" charset="-122"/>
              </a:rPr>
              <a:t>分离</a:t>
            </a:r>
          </a:p>
          <a:p>
            <a:pPr marL="0" indent="0">
              <a:lnSpc>
                <a:spcPts val="3800"/>
              </a:lnSpc>
              <a:spcBef>
                <a:spcPct val="0"/>
              </a:spcBef>
              <a:buNone/>
            </a:pPr>
            <a:endParaRPr lang="en-US" altLang="zh-CN" sz="2400" dirty="0">
              <a:solidFill>
                <a:srgbClr val="FFFF00"/>
              </a:solidFill>
              <a:latin typeface="黑体" panose="02010609060101010101" pitchFamily="49" charset="-122"/>
              <a:ea typeface="黑体" panose="02010609060101010101" pitchFamily="49" charset="-122"/>
            </a:endParaRPr>
          </a:p>
          <a:p>
            <a:pPr marL="0" indent="0">
              <a:lnSpc>
                <a:spcPts val="3800"/>
              </a:lnSpc>
              <a:spcBef>
                <a:spcPct val="0"/>
              </a:spcBef>
              <a:buNone/>
            </a:pPr>
            <a:r>
              <a:rPr lang="en-US" altLang="zh-CN" sz="2400" dirty="0">
                <a:solidFill>
                  <a:srgbClr val="FFFF00"/>
                </a:solidFill>
                <a:latin typeface="黑体" panose="02010609060101010101" pitchFamily="49" charset="-122"/>
                <a:ea typeface="黑体" panose="02010609060101010101" pitchFamily="49" charset="-122"/>
              </a:rPr>
              <a:t> </a:t>
            </a:r>
            <a:endParaRPr lang="zh-CN" altLang="en-US" sz="2400" dirty="0">
              <a:solidFill>
                <a:srgbClr val="FFFF00"/>
              </a:solidFill>
              <a:latin typeface="黑体" panose="02010609060101010101" pitchFamily="49" charset="-122"/>
              <a:ea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ln/>
        </p:spPr>
        <p:txBody>
          <a:bodyPr vert="horz" wrap="square" lIns="91440" tIns="45720" rIns="91440" bIns="45720" anchor="ctr" anchorCtr="0"/>
          <a:lstStyle/>
          <a:p>
            <a:endParaRPr lang="zh-CN" altLang="en-US" dirty="0"/>
          </a:p>
        </p:txBody>
      </p:sp>
      <p:pic>
        <p:nvPicPr>
          <p:cNvPr id="40963" name="内容占位符 3" descr="image187.tif"/>
          <p:cNvPicPr>
            <a:picLocks noGrp="1" noChangeAspect="1"/>
          </p:cNvPicPr>
          <p:nvPr>
            <p:ph idx="1"/>
          </p:nvPr>
        </p:nvPicPr>
        <p:blipFill>
          <a:blip r:embed="rId2"/>
          <a:srcRect/>
          <a:stretch>
            <a:fillRect/>
          </a:stretch>
        </p:blipFill>
        <p:spPr>
          <a:xfrm>
            <a:off x="533400" y="1295400"/>
            <a:ext cx="8178800" cy="4800600"/>
          </a:xfrm>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p:cNvSpPr>
          <p:nvPr>
            <p:ph idx="1"/>
          </p:nvPr>
        </p:nvSpPr>
        <p:spPr>
          <a:xfrm>
            <a:off x="457200" y="609600"/>
            <a:ext cx="8229600" cy="3657600"/>
          </a:xfrm>
          <a:ln/>
        </p:spPr>
        <p:txBody>
          <a:bodyPr vert="horz" wrap="square" lIns="91440" tIns="45720" rIns="91440" bIns="45720" anchor="t" anchorCtr="0"/>
          <a:lstStyle/>
          <a:p>
            <a:pPr>
              <a:buNone/>
            </a:pPr>
            <a:r>
              <a:rPr lang="en-US" altLang="zh-CN" sz="2400" b="1" dirty="0">
                <a:latin typeface="宋体" panose="02010600030101010101" pitchFamily="2" charset="-122"/>
              </a:rPr>
              <a:t> </a:t>
            </a:r>
            <a:r>
              <a:rPr lang="en-US" altLang="zh-CN" sz="2400" dirty="0">
                <a:latin typeface="Times New Roman" panose="02020603050405020304" pitchFamily="18" charset="0"/>
                <a:ea typeface="黑体" panose="02010609060101010101" pitchFamily="49" charset="-122"/>
              </a:rPr>
              <a:t>Mitchell </a:t>
            </a:r>
            <a:r>
              <a:rPr lang="zh-CN" altLang="en-US" sz="2400" dirty="0">
                <a:latin typeface="Times New Roman" panose="02020603050405020304" pitchFamily="18" charset="0"/>
                <a:ea typeface="黑体" panose="02010609060101010101" pitchFamily="49" charset="-122"/>
              </a:rPr>
              <a:t>将与维生素</a:t>
            </a:r>
            <a:r>
              <a:rPr lang="en-US" altLang="zh-CN" sz="2400" dirty="0">
                <a:latin typeface="Times New Roman" panose="02020603050405020304" pitchFamily="18" charset="0"/>
                <a:ea typeface="黑体" panose="02010609060101010101" pitchFamily="49" charset="-122"/>
              </a:rPr>
              <a:t>B6 </a:t>
            </a:r>
            <a:r>
              <a:rPr lang="zh-CN" altLang="en-US" sz="2400" dirty="0">
                <a:latin typeface="黑体" panose="02010609060101010101" pitchFamily="49" charset="-122"/>
                <a:ea typeface="黑体" panose="02010609060101010101" pitchFamily="49" charset="-122"/>
              </a:rPr>
              <a:t>合成有关的不同的突变型进行</a:t>
            </a:r>
          </a:p>
          <a:p>
            <a:pPr>
              <a:buNone/>
            </a:pPr>
            <a:r>
              <a:rPr lang="zh-CN" altLang="en-US" sz="2400" dirty="0">
                <a:latin typeface="黑体" panose="02010609060101010101" pitchFamily="49" charset="-122"/>
                <a:ea typeface="黑体" panose="02010609060101010101" pitchFamily="49" charset="-122"/>
              </a:rPr>
              <a:t>杂交，将两个吡哆醇突变株杂交</a:t>
            </a:r>
            <a:r>
              <a:rPr lang="en-US" altLang="zh-CN" sz="2400" dirty="0">
                <a:latin typeface="黑体" panose="02010609060101010101" pitchFamily="49" charset="-122"/>
                <a:ea typeface="黑体" panose="02010609060101010101" pitchFamily="49" charset="-122"/>
              </a:rPr>
              <a:t>:</a:t>
            </a:r>
          </a:p>
          <a:p>
            <a:pPr>
              <a:buNone/>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 </a:t>
            </a:r>
            <a:r>
              <a:rPr lang="en-US" altLang="zh-CN" sz="2400" i="1" dirty="0">
                <a:latin typeface="黑体" panose="02010609060101010101" pitchFamily="49" charset="-122"/>
                <a:ea typeface="黑体" panose="02010609060101010101" pitchFamily="49" charset="-122"/>
              </a:rPr>
              <a:t>pdxp </a:t>
            </a:r>
            <a:r>
              <a:rPr lang="en-US" altLang="zh-CN" sz="2400" dirty="0">
                <a:latin typeface="黑体" panose="02010609060101010101" pitchFamily="49" charset="-122"/>
                <a:ea typeface="黑体" panose="02010609060101010101" pitchFamily="49" charset="-122"/>
              </a:rPr>
              <a:t>× </a:t>
            </a:r>
            <a:r>
              <a:rPr lang="en-US" altLang="zh-CN" sz="2400" i="1" dirty="0">
                <a:latin typeface="黑体" panose="02010609060101010101" pitchFamily="49" charset="-122"/>
                <a:ea typeface="黑体" panose="02010609060101010101" pitchFamily="49" charset="-122"/>
              </a:rPr>
              <a:t>pdx </a:t>
            </a:r>
            <a:r>
              <a:rPr lang="zh-CN" altLang="en-US" sz="2400" dirty="0">
                <a:latin typeface="黑体" panose="02010609060101010101" pitchFamily="49" charset="-122"/>
                <a:ea typeface="黑体" panose="02010609060101010101" pitchFamily="49" charset="-122"/>
              </a:rPr>
              <a:t>＋</a:t>
            </a:r>
          </a:p>
          <a:p>
            <a:pPr>
              <a:buNone/>
            </a:pPr>
            <a:r>
              <a:rPr lang="zh-CN" altLang="en-US" sz="2400" dirty="0">
                <a:latin typeface="黑体" panose="02010609060101010101" pitchFamily="49" charset="-122"/>
                <a:ea typeface="黑体" panose="02010609060101010101" pitchFamily="49" charset="-122"/>
              </a:rPr>
              <a:t>    取得子一代子囊后，对</a:t>
            </a:r>
            <a:r>
              <a:rPr lang="en-US" altLang="zh-CN" sz="2400" dirty="0">
                <a:latin typeface="黑体" panose="02010609060101010101" pitchFamily="49" charset="-122"/>
                <a:ea typeface="黑体" panose="02010609060101010101" pitchFamily="49" charset="-122"/>
              </a:rPr>
              <a:t>585</a:t>
            </a:r>
            <a:r>
              <a:rPr lang="zh-CN" altLang="en-US" sz="2400" dirty="0">
                <a:latin typeface="黑体" panose="02010609060101010101" pitchFamily="49" charset="-122"/>
                <a:ea typeface="黑体" panose="02010609060101010101" pitchFamily="49" charset="-122"/>
              </a:rPr>
              <a:t>个子囊中的孢子依次解剖，</a:t>
            </a:r>
          </a:p>
          <a:p>
            <a:pPr>
              <a:buNone/>
            </a:pPr>
            <a:r>
              <a:rPr lang="zh-CN" altLang="en-US" sz="2400" dirty="0">
                <a:latin typeface="黑体" panose="02010609060101010101" pitchFamily="49" charset="-122"/>
                <a:ea typeface="黑体" panose="02010609060101010101" pitchFamily="49" charset="-122"/>
              </a:rPr>
              <a:t>进行培养和鉴定。他发现其中</a:t>
            </a: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个子囊中有野生型的孢子对</a:t>
            </a:r>
          </a:p>
          <a:p>
            <a:pPr>
              <a:buNone/>
            </a:pPr>
            <a:r>
              <a:rPr lang="zh-CN" altLang="en-US" sz="2400" dirty="0">
                <a:latin typeface="黑体" panose="02010609060101010101" pitchFamily="49" charset="-122"/>
                <a:ea typeface="黑体" panose="02010609060101010101" pitchFamily="49" charset="-122"/>
              </a:rPr>
              <a:t>出现，可是跟预期的相反，如果这两个基因间发生了重组，</a:t>
            </a:r>
          </a:p>
          <a:p>
            <a:pPr>
              <a:buNone/>
            </a:pPr>
            <a:r>
              <a:rPr lang="zh-CN" altLang="en-US" sz="2400" dirty="0">
                <a:latin typeface="黑体" panose="02010609060101010101" pitchFamily="49" charset="-122"/>
                <a:ea typeface="黑体" panose="02010609060101010101" pitchFamily="49" charset="-122"/>
              </a:rPr>
              <a:t>重组后应该同时出现的</a:t>
            </a:r>
            <a:r>
              <a:rPr lang="zh-CN" altLang="en-US" sz="2400" dirty="0">
                <a:solidFill>
                  <a:srgbClr val="FFFF00"/>
                </a:solidFill>
                <a:latin typeface="黑体" panose="02010609060101010101" pitchFamily="49" charset="-122"/>
                <a:ea typeface="黑体" panose="02010609060101010101" pitchFamily="49" charset="-122"/>
              </a:rPr>
              <a:t>双突变型（ </a:t>
            </a:r>
            <a:r>
              <a:rPr lang="en-US" altLang="zh-CN" sz="2400" i="1" dirty="0">
                <a:solidFill>
                  <a:srgbClr val="FFFF00"/>
                </a:solidFill>
                <a:latin typeface="黑体" panose="02010609060101010101" pitchFamily="49" charset="-122"/>
                <a:ea typeface="黑体" panose="02010609060101010101" pitchFamily="49" charset="-122"/>
              </a:rPr>
              <a:t>pdx pdxp</a:t>
            </a:r>
            <a:r>
              <a:rPr lang="zh-CN" altLang="en-US" sz="2400" dirty="0">
                <a:solidFill>
                  <a:srgbClr val="FFFF00"/>
                </a:solidFill>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孢子对却没</a:t>
            </a:r>
          </a:p>
          <a:p>
            <a:pPr>
              <a:buNone/>
            </a:pPr>
            <a:r>
              <a:rPr lang="zh-CN" altLang="en-US" sz="2400" dirty="0">
                <a:latin typeface="黑体" panose="02010609060101010101" pitchFamily="49" charset="-122"/>
                <a:ea typeface="黑体" panose="02010609060101010101" pitchFamily="49" charset="-122"/>
              </a:rPr>
              <a:t>有发现（表</a:t>
            </a:r>
            <a:r>
              <a:rPr lang="en-US" altLang="zh-CN" sz="2400" dirty="0">
                <a:latin typeface="黑体" panose="02010609060101010101" pitchFamily="49" charset="-122"/>
                <a:ea typeface="黑体" panose="02010609060101010101" pitchFamily="49" charset="-122"/>
              </a:rPr>
              <a:t>7-3</a:t>
            </a:r>
            <a:r>
              <a:rPr lang="zh-CN" altLang="en-US" sz="2400" dirty="0">
                <a:latin typeface="黑体" panose="02010609060101010101" pitchFamily="49" charset="-122"/>
                <a:ea typeface="黑体" panose="02010609060101010101" pitchFamily="49" charset="-122"/>
              </a:rPr>
              <a:t>）</a:t>
            </a:r>
          </a:p>
        </p:txBody>
      </p:sp>
      <p:pic>
        <p:nvPicPr>
          <p:cNvPr id="41987" name="图片 3"/>
          <p:cNvPicPr>
            <a:picLocks noChangeAspect="1"/>
          </p:cNvPicPr>
          <p:nvPr/>
        </p:nvPicPr>
        <p:blipFill>
          <a:blip r:embed="rId2">
            <a:lum bright="-20001" contrast="40000"/>
          </a:blip>
          <a:stretch>
            <a:fillRect/>
          </a:stretch>
        </p:blipFill>
        <p:spPr>
          <a:xfrm>
            <a:off x="228600" y="4267200"/>
            <a:ext cx="8655050" cy="226695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5"/>
          <p:cNvSpPr>
            <a:spLocks noGrp="1"/>
          </p:cNvSpPr>
          <p:nvPr>
            <p:ph idx="1"/>
          </p:nvPr>
        </p:nvSpPr>
        <p:spPr>
          <a:xfrm>
            <a:off x="5486400" y="457200"/>
            <a:ext cx="3429000" cy="6172200"/>
          </a:xfrm>
          <a:ln/>
        </p:spPr>
        <p:txBody>
          <a:bodyPr vert="horz" wrap="square" lIns="91440" tIns="45720" rIns="91440" bIns="45720" anchor="t" anchorCtr="0"/>
          <a:lstStyle/>
          <a:p>
            <a:pPr marL="0" indent="0">
              <a:lnSpc>
                <a:spcPct val="120000"/>
              </a:lnSpc>
              <a:buNone/>
            </a:pPr>
            <a:r>
              <a:rPr lang="en-US" altLang="zh-CN" sz="2000" b="1"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 </a:t>
            </a:r>
          </a:p>
          <a:p>
            <a:pPr marL="0" indent="0">
              <a:lnSpc>
                <a:spcPct val="120000"/>
              </a:lnSpc>
              <a:buNone/>
            </a:pPr>
            <a:r>
              <a:rPr lang="zh-CN" altLang="en-US" sz="2400" dirty="0">
                <a:latin typeface="黑体" panose="02010609060101010101" pitchFamily="49" charset="-122"/>
                <a:ea typeface="黑体" panose="02010609060101010101" pitchFamily="49" charset="-122"/>
              </a:rPr>
              <a:t>显花植物和两栖类动物的基因组最大</a:t>
            </a:r>
          </a:p>
          <a:p>
            <a:pPr marL="0" indent="0">
              <a:lnSpc>
                <a:spcPct val="120000"/>
              </a:lnSpc>
              <a:buNone/>
            </a:pPr>
            <a:r>
              <a:rPr lang="zh-CN" altLang="en-US" sz="2400" dirty="0">
                <a:latin typeface="黑体" panose="02010609060101010101" pitchFamily="49" charset="-122"/>
                <a:ea typeface="黑体" panose="02010609060101010101" pitchFamily="49" charset="-122"/>
              </a:rPr>
              <a:t>  两栖类动物   </a:t>
            </a:r>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值</a:t>
            </a:r>
          </a:p>
          <a:p>
            <a:pPr marL="0" indent="0">
              <a:lnSpc>
                <a:spcPct val="120000"/>
              </a:lnSpc>
              <a:buNone/>
            </a:pPr>
            <a:r>
              <a:rPr lang="zh-CN" altLang="en-US" sz="2400" dirty="0">
                <a:latin typeface="黑体" panose="02010609060101010101" pitchFamily="49" charset="-122"/>
                <a:ea typeface="黑体" panose="02010609060101010101" pitchFamily="49" charset="-122"/>
              </a:rPr>
              <a:t>     小的  </a:t>
            </a:r>
            <a:r>
              <a:rPr lang="en-US" altLang="zh-CN" sz="2400" dirty="0">
                <a:latin typeface="黑体" panose="02010609060101010101" pitchFamily="49" charset="-122"/>
                <a:ea typeface="黑体" panose="02010609060101010101" pitchFamily="49" charset="-122"/>
              </a:rPr>
              <a:t>10</a:t>
            </a:r>
            <a:r>
              <a:rPr lang="en-US" altLang="zh-CN" sz="2400" baseline="30000" dirty="0">
                <a:latin typeface="黑体" panose="02010609060101010101" pitchFamily="49" charset="-122"/>
                <a:ea typeface="黑体" panose="02010609060101010101" pitchFamily="49" charset="-122"/>
              </a:rPr>
              <a:t>9</a:t>
            </a:r>
            <a:r>
              <a:rPr lang="en-US" altLang="zh-CN" sz="2400" dirty="0">
                <a:latin typeface="黑体" panose="02010609060101010101" pitchFamily="49" charset="-122"/>
                <a:ea typeface="黑体" panose="02010609060101010101" pitchFamily="49" charset="-122"/>
              </a:rPr>
              <a:t>bp      </a:t>
            </a:r>
          </a:p>
          <a:p>
            <a:pPr marL="0" indent="0">
              <a:lnSpc>
                <a:spcPct val="120000"/>
              </a:lnSpc>
              <a:buNone/>
            </a:pP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大的</a:t>
            </a:r>
            <a:r>
              <a:rPr lang="en-US" altLang="zh-CN" sz="2400" dirty="0">
                <a:latin typeface="黑体" panose="02010609060101010101" pitchFamily="49" charset="-122"/>
                <a:ea typeface="黑体" panose="02010609060101010101" pitchFamily="49" charset="-122"/>
              </a:rPr>
              <a:t>10</a:t>
            </a:r>
            <a:r>
              <a:rPr lang="en-US" altLang="zh-CN" sz="2400" baseline="30000" dirty="0">
                <a:latin typeface="黑体" panose="02010609060101010101" pitchFamily="49" charset="-122"/>
                <a:ea typeface="黑体" panose="02010609060101010101" pitchFamily="49" charset="-122"/>
              </a:rPr>
              <a:t>11</a:t>
            </a:r>
            <a:r>
              <a:rPr lang="en-US" altLang="zh-CN" sz="2400" dirty="0">
                <a:latin typeface="黑体" panose="02010609060101010101" pitchFamily="49" charset="-122"/>
                <a:ea typeface="黑体" panose="02010609060101010101" pitchFamily="49" charset="-122"/>
              </a:rPr>
              <a:t>bp</a:t>
            </a:r>
          </a:p>
          <a:p>
            <a:pPr marL="0" indent="0">
              <a:lnSpc>
                <a:spcPct val="120000"/>
              </a:lnSpc>
              <a:buNone/>
            </a:pPr>
            <a:r>
              <a:rPr lang="zh-CN" altLang="en-US" sz="2400" dirty="0">
                <a:latin typeface="黑体" panose="02010609060101010101" pitchFamily="49" charset="-122"/>
                <a:ea typeface="黑体" panose="02010609060101010101" pitchFamily="49" charset="-122"/>
              </a:rPr>
              <a:t>软骨鱼、硬骨鱼甚至昆虫和软体动物的基因组都大于包括人类在内的哺乳动物的基因组。爬行类和棘皮动物的基因组大小同哺乳动物几乎相等。</a:t>
            </a:r>
          </a:p>
        </p:txBody>
      </p:sp>
      <p:pic>
        <p:nvPicPr>
          <p:cNvPr id="7171" name="Picture 4"/>
          <p:cNvPicPr>
            <a:picLocks noChangeAspect="1"/>
          </p:cNvPicPr>
          <p:nvPr/>
        </p:nvPicPr>
        <p:blipFill>
          <a:blip r:embed="rId2"/>
          <a:stretch>
            <a:fillRect/>
          </a:stretch>
        </p:blipFill>
        <p:spPr>
          <a:xfrm>
            <a:off x="41275" y="1196975"/>
            <a:ext cx="5453063" cy="4267200"/>
          </a:xfrm>
          <a:prstGeom prst="rect">
            <a:avLst/>
          </a:prstGeom>
          <a:noFill/>
          <a:ln w="9525">
            <a:noFill/>
          </a:ln>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p:cNvSpPr>
          <p:nvPr>
            <p:ph idx="1"/>
          </p:nvPr>
        </p:nvSpPr>
        <p:spPr>
          <a:xfrm>
            <a:off x="76200" y="609600"/>
            <a:ext cx="5257800" cy="5791200"/>
          </a:xfrm>
          <a:ln/>
        </p:spPr>
        <p:txBody>
          <a:bodyPr vert="horz" wrap="square" lIns="91440" tIns="45720" rIns="91440" bIns="45720" anchor="t" anchorCtr="0"/>
          <a:lstStyle/>
          <a:p>
            <a:pPr>
              <a:lnSpc>
                <a:spcPct val="120000"/>
              </a:lnSpc>
              <a:buNone/>
            </a:pPr>
            <a:r>
              <a:rPr lang="en-US" altLang="zh-CN" sz="1600" dirty="0"/>
              <a:t>      </a:t>
            </a:r>
            <a:r>
              <a:rPr lang="zh-CN" altLang="en-US" sz="2000" dirty="0">
                <a:latin typeface="Times New Roman" panose="02020603050405020304" pitchFamily="18" charset="0"/>
                <a:ea typeface="黑体" panose="02010609060101010101" pitchFamily="49" charset="-122"/>
              </a:rPr>
              <a:t>由于重组，出现了完全野生型的孢子对</a:t>
            </a:r>
          </a:p>
          <a:p>
            <a:pPr>
              <a:lnSpc>
                <a:spcPct val="120000"/>
              </a:lnSpc>
              <a:buNone/>
            </a:pPr>
            <a:r>
              <a:rPr lang="zh-CN" altLang="en-US" sz="2000" dirty="0">
                <a:latin typeface="Times New Roman" panose="02020603050405020304" pitchFamily="18" charset="0"/>
                <a:ea typeface="黑体" panose="02010609060101010101" pitchFamily="49" charset="-122"/>
              </a:rPr>
              <a:t>（ ＋ ，＋ ） ，但没有重组的对应产物</a:t>
            </a:r>
            <a:r>
              <a:rPr lang="en-US" altLang="zh-CN" sz="2000" dirty="0">
                <a:latin typeface="Times New Roman" panose="02020603050405020304" pitchFamily="18" charset="0"/>
                <a:ea typeface="黑体" panose="02010609060101010101" pitchFamily="49" charset="-122"/>
              </a:rPr>
              <a:t>—</a:t>
            </a:r>
          </a:p>
          <a:p>
            <a:pPr>
              <a:lnSpc>
                <a:spcPct val="120000"/>
              </a:lnSpc>
              <a:buNone/>
            </a:pPr>
            <a:r>
              <a:rPr lang="en-US" altLang="zh-CN" sz="2000" dirty="0">
                <a:latin typeface="Times New Roman" panose="02020603050405020304" pitchFamily="18" charset="0"/>
                <a:ea typeface="黑体" panose="02010609060101010101" pitchFamily="49" charset="-122"/>
              </a:rPr>
              <a:t>— </a:t>
            </a:r>
            <a:r>
              <a:rPr lang="zh-CN" altLang="en-US" sz="2000" dirty="0">
                <a:latin typeface="Times New Roman" panose="02020603050405020304" pitchFamily="18" charset="0"/>
                <a:ea typeface="黑体" panose="02010609060101010101" pitchFamily="49" charset="-122"/>
              </a:rPr>
              <a:t>双突变型的孢子对（ </a:t>
            </a:r>
            <a:r>
              <a:rPr lang="en-US" altLang="zh-CN" sz="2000" i="1" dirty="0">
                <a:latin typeface="Times New Roman" panose="02020603050405020304" pitchFamily="18" charset="0"/>
                <a:ea typeface="黑体" panose="02010609060101010101" pitchFamily="49" charset="-122"/>
              </a:rPr>
              <a:t>pdx pdxp</a:t>
            </a:r>
            <a:r>
              <a:rPr lang="zh-CN" altLang="en-US" sz="2000" dirty="0">
                <a:latin typeface="Times New Roman" panose="02020603050405020304" pitchFamily="18" charset="0"/>
                <a:ea typeface="黑体" panose="02010609060101010101" pitchFamily="49" charset="-122"/>
              </a:rPr>
              <a:t>），结果</a:t>
            </a:r>
          </a:p>
          <a:p>
            <a:pPr>
              <a:lnSpc>
                <a:spcPct val="120000"/>
              </a:lnSpc>
              <a:buNone/>
            </a:pPr>
            <a:r>
              <a:rPr lang="zh-CN" altLang="en-US" sz="2000" dirty="0">
                <a:latin typeface="Times New Roman" panose="02020603050405020304" pitchFamily="18" charset="0"/>
                <a:ea typeface="黑体" panose="02010609060101010101" pitchFamily="49" charset="-122"/>
              </a:rPr>
              <a:t>应如图</a:t>
            </a:r>
            <a:r>
              <a:rPr lang="en-US" altLang="zh-CN" sz="2000" dirty="0">
                <a:latin typeface="Times New Roman" panose="02020603050405020304" pitchFamily="18" charset="0"/>
                <a:ea typeface="黑体" panose="02010609060101010101" pitchFamily="49" charset="-122"/>
              </a:rPr>
              <a:t>7 -7</a:t>
            </a:r>
            <a:r>
              <a:rPr lang="zh-CN" altLang="en-US" sz="2000" dirty="0">
                <a:latin typeface="Times New Roman" panose="02020603050405020304" pitchFamily="18" charset="0"/>
                <a:ea typeface="黑体" panose="02010609060101010101" pitchFamily="49" charset="-122"/>
              </a:rPr>
              <a:t>所示。然而发生的情况说明尽</a:t>
            </a:r>
          </a:p>
          <a:p>
            <a:pPr>
              <a:lnSpc>
                <a:spcPct val="120000"/>
              </a:lnSpc>
              <a:buNone/>
            </a:pPr>
            <a:r>
              <a:rPr lang="zh-CN" altLang="en-US" sz="2000" dirty="0">
                <a:latin typeface="Times New Roman" panose="02020603050405020304" pitchFamily="18" charset="0"/>
                <a:ea typeface="黑体" panose="02010609060101010101" pitchFamily="49" charset="-122"/>
              </a:rPr>
              <a:t>管</a:t>
            </a:r>
            <a:r>
              <a:rPr lang="en-US" altLang="zh-CN" sz="2000" i="1" dirty="0">
                <a:latin typeface="Times New Roman" panose="02020603050405020304" pitchFamily="18" charset="0"/>
                <a:ea typeface="黑体" panose="02010609060101010101" pitchFamily="49" charset="-122"/>
              </a:rPr>
              <a:t>pdxp</a:t>
            </a:r>
            <a:r>
              <a:rPr lang="zh-CN" altLang="en-US" sz="2000" dirty="0">
                <a:solidFill>
                  <a:srgbClr val="FFFF00"/>
                </a:solidFill>
                <a:latin typeface="Times New Roman" panose="02020603050405020304" pitchFamily="18" charset="0"/>
                <a:ea typeface="黑体" panose="02010609060101010101" pitchFamily="49" charset="-122"/>
              </a:rPr>
              <a:t>出现异常的</a:t>
            </a:r>
            <a:r>
              <a:rPr lang="en-US" altLang="zh-CN" sz="2000" dirty="0">
                <a:solidFill>
                  <a:srgbClr val="FFFF00"/>
                </a:solidFill>
                <a:latin typeface="Times New Roman" panose="02020603050405020304" pitchFamily="18" charset="0"/>
                <a:ea typeface="黑体" panose="02010609060101010101" pitchFamily="49" charset="-122"/>
              </a:rPr>
              <a:t>3:1</a:t>
            </a:r>
            <a:r>
              <a:rPr lang="zh-CN" altLang="en-US" sz="2000" dirty="0">
                <a:solidFill>
                  <a:srgbClr val="FFFF00"/>
                </a:solidFill>
                <a:latin typeface="Times New Roman" panose="02020603050405020304" pitchFamily="18" charset="0"/>
                <a:ea typeface="黑体" panose="02010609060101010101" pitchFamily="49" charset="-122"/>
              </a:rPr>
              <a:t>分离</a:t>
            </a:r>
            <a:r>
              <a:rPr lang="zh-CN" altLang="en-US" sz="2000" dirty="0">
                <a:latin typeface="Times New Roman" panose="02020603050405020304" pitchFamily="18" charset="0"/>
                <a:ea typeface="黑体" panose="02010609060101010101" pitchFamily="49" charset="-122"/>
              </a:rPr>
              <a:t>，但紧密连锁的</a:t>
            </a:r>
          </a:p>
          <a:p>
            <a:pPr>
              <a:lnSpc>
                <a:spcPct val="120000"/>
              </a:lnSpc>
              <a:buNone/>
            </a:pPr>
            <a:r>
              <a:rPr lang="en-US" altLang="zh-CN" sz="2000" i="1" dirty="0">
                <a:latin typeface="Times New Roman" panose="02020603050405020304" pitchFamily="18" charset="0"/>
                <a:ea typeface="黑体" panose="02010609060101010101" pitchFamily="49" charset="-122"/>
              </a:rPr>
              <a:t>pdx</a:t>
            </a:r>
            <a:r>
              <a:rPr lang="zh-CN" altLang="en-US" sz="2000" dirty="0">
                <a:latin typeface="Times New Roman" panose="02020603050405020304" pitchFamily="18" charset="0"/>
                <a:ea typeface="黑体" panose="02010609060101010101" pitchFamily="49" charset="-122"/>
              </a:rPr>
              <a:t>基因却显示出正常</a:t>
            </a:r>
            <a:r>
              <a:rPr lang="en-US" altLang="zh-CN" sz="2000" dirty="0">
                <a:latin typeface="Times New Roman" panose="02020603050405020304" pitchFamily="18" charset="0"/>
                <a:ea typeface="黑体" panose="02010609060101010101" pitchFamily="49" charset="-122"/>
              </a:rPr>
              <a:t>2:2</a:t>
            </a:r>
            <a:r>
              <a:rPr lang="zh-CN" altLang="en-US" sz="2000" dirty="0">
                <a:latin typeface="Times New Roman" panose="02020603050405020304" pitchFamily="18" charset="0"/>
                <a:ea typeface="黑体" panose="02010609060101010101" pitchFamily="49" charset="-122"/>
              </a:rPr>
              <a:t>分离。</a:t>
            </a:r>
          </a:p>
          <a:p>
            <a:pPr>
              <a:lnSpc>
                <a:spcPct val="120000"/>
              </a:lnSpc>
              <a:buNone/>
            </a:pPr>
            <a:r>
              <a:rPr lang="zh-CN" altLang="en-US" sz="2000" dirty="0">
                <a:latin typeface="Times New Roman" panose="02020603050405020304" pitchFamily="18" charset="0"/>
                <a:ea typeface="黑体" panose="02010609060101010101" pitchFamily="49" charset="-122"/>
              </a:rPr>
              <a:t>       这些反常的情况，好像</a:t>
            </a:r>
            <a:r>
              <a:rPr lang="zh-CN" altLang="en-US" sz="2000" b="1" dirty="0">
                <a:solidFill>
                  <a:srgbClr val="FFFF00"/>
                </a:solidFill>
                <a:latin typeface="Times New Roman" panose="02020603050405020304" pitchFamily="18" charset="0"/>
                <a:ea typeface="黑体" panose="02010609060101010101" pitchFamily="49" charset="-122"/>
              </a:rPr>
              <a:t>是一个基因转</a:t>
            </a:r>
          </a:p>
          <a:p>
            <a:pPr>
              <a:lnSpc>
                <a:spcPct val="120000"/>
              </a:lnSpc>
              <a:buNone/>
            </a:pPr>
            <a:r>
              <a:rPr lang="zh-CN" altLang="en-US" sz="2000" b="1" dirty="0">
                <a:solidFill>
                  <a:srgbClr val="FFFF00"/>
                </a:solidFill>
                <a:latin typeface="Times New Roman" panose="02020603050405020304" pitchFamily="18" charset="0"/>
                <a:ea typeface="黑体" panose="02010609060101010101" pitchFamily="49" charset="-122"/>
              </a:rPr>
              <a:t>变为它的等位基因，这种现象称为基因转变</a:t>
            </a:r>
          </a:p>
          <a:p>
            <a:pPr>
              <a:lnSpc>
                <a:spcPct val="120000"/>
              </a:lnSpc>
              <a:buNone/>
            </a:pPr>
            <a:r>
              <a:rPr lang="zh-CN" altLang="en-US" sz="2000" b="1" dirty="0">
                <a:solidFill>
                  <a:srgbClr val="FFFF00"/>
                </a:solidFill>
                <a:latin typeface="Times New Roman" panose="02020603050405020304" pitchFamily="18" charset="0"/>
                <a:ea typeface="黑体" panose="02010609060101010101" pitchFamily="49" charset="-122"/>
              </a:rPr>
              <a:t>（ </a:t>
            </a:r>
            <a:r>
              <a:rPr lang="en-US" altLang="zh-CN" sz="2000" b="1" dirty="0">
                <a:solidFill>
                  <a:srgbClr val="FFFF00"/>
                </a:solidFill>
                <a:latin typeface="Times New Roman" panose="02020603050405020304" pitchFamily="18" charset="0"/>
                <a:ea typeface="黑体" panose="02010609060101010101" pitchFamily="49" charset="-122"/>
              </a:rPr>
              <a:t>gene conversion</a:t>
            </a:r>
            <a:r>
              <a:rPr lang="zh-CN" altLang="en-US" sz="2000" b="1" dirty="0">
                <a:solidFill>
                  <a:srgbClr val="FFFF00"/>
                </a:solidFill>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。图</a:t>
            </a:r>
            <a:r>
              <a:rPr lang="en-US" altLang="zh-CN" sz="2000" dirty="0">
                <a:latin typeface="Times New Roman" panose="02020603050405020304" pitchFamily="18" charset="0"/>
                <a:ea typeface="黑体" panose="02010609060101010101" pitchFamily="49" charset="-122"/>
              </a:rPr>
              <a:t>7-7</a:t>
            </a:r>
            <a:r>
              <a:rPr lang="zh-CN" altLang="en-US" sz="2000" dirty="0">
                <a:latin typeface="Times New Roman" panose="02020603050405020304" pitchFamily="18" charset="0"/>
                <a:ea typeface="黑体" panose="02010609060101010101" pitchFamily="49" charset="-122"/>
              </a:rPr>
              <a:t>中，基因</a:t>
            </a:r>
          </a:p>
          <a:p>
            <a:pPr>
              <a:lnSpc>
                <a:spcPct val="120000"/>
              </a:lnSpc>
              <a:buNone/>
            </a:pPr>
            <a:r>
              <a:rPr lang="en-US" altLang="zh-CN" sz="2000" i="1" dirty="0">
                <a:latin typeface="Times New Roman" panose="02020603050405020304" pitchFamily="18" charset="0"/>
                <a:ea typeface="黑体" panose="02010609060101010101" pitchFamily="49" charset="-122"/>
              </a:rPr>
              <a:t>pdxp</a:t>
            </a:r>
            <a:r>
              <a:rPr lang="zh-CN" altLang="en-US" sz="2000" dirty="0">
                <a:latin typeface="Times New Roman" panose="02020603050405020304" pitchFamily="18" charset="0"/>
                <a:ea typeface="黑体" panose="02010609060101010101" pitchFamily="49" charset="-122"/>
              </a:rPr>
              <a:t>转变为</a:t>
            </a:r>
            <a:r>
              <a:rPr lang="en-US" altLang="zh-CN" sz="2000" i="1" dirty="0">
                <a:latin typeface="Times New Roman" panose="02020603050405020304" pitchFamily="18" charset="0"/>
                <a:ea typeface="黑体" panose="02010609060101010101" pitchFamily="49" charset="-122"/>
              </a:rPr>
              <a:t>pdxp </a:t>
            </a:r>
            <a:r>
              <a:rPr lang="zh-CN" altLang="en-US" sz="2000" baseline="30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 （或＋ ） ，图中以</a:t>
            </a:r>
          </a:p>
          <a:p>
            <a:pPr>
              <a:lnSpc>
                <a:spcPct val="120000"/>
              </a:lnSpc>
              <a:buNone/>
            </a:pPr>
            <a:r>
              <a:rPr lang="zh-CN" altLang="en-US" sz="2000" dirty="0">
                <a:latin typeface="Times New Roman" panose="02020603050405020304" pitchFamily="18" charset="0"/>
                <a:ea typeface="黑体" panose="02010609060101010101" pitchFamily="49" charset="-122"/>
              </a:rPr>
              <a:t>表示该基因发生了基因转变。所以双突变型</a:t>
            </a:r>
          </a:p>
          <a:p>
            <a:pPr>
              <a:lnSpc>
                <a:spcPct val="120000"/>
              </a:lnSpc>
              <a:buNone/>
            </a:pPr>
            <a:r>
              <a:rPr lang="zh-CN" altLang="en-US" sz="2000" dirty="0">
                <a:latin typeface="Times New Roman" panose="02020603050405020304" pitchFamily="18" charset="0"/>
                <a:ea typeface="黑体" panose="02010609060101010101" pitchFamily="49" charset="-122"/>
              </a:rPr>
              <a:t>的孢子对没有出现。</a:t>
            </a:r>
            <a:endParaRPr lang="zh-CN" altLang="en-US" sz="2000" dirty="0">
              <a:latin typeface="Times New Roman" panose="02020603050405020304" pitchFamily="18" charset="0"/>
              <a:ea typeface="黑体" panose="02010609060101010101" pitchFamily="49" charset="-122"/>
              <a:sym typeface="Wingdings 2" pitchFamily="18" charset="2"/>
            </a:endParaRPr>
          </a:p>
        </p:txBody>
      </p:sp>
      <p:sp>
        <p:nvSpPr>
          <p:cNvPr id="43011" name="Text Box 6"/>
          <p:cNvSpPr txBox="1"/>
          <p:nvPr/>
        </p:nvSpPr>
        <p:spPr>
          <a:xfrm>
            <a:off x="8229600" y="3657600"/>
            <a:ext cx="10668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zh-CN" altLang="en-US" sz="1400" b="1" dirty="0">
                <a:solidFill>
                  <a:srgbClr val="003399"/>
                </a:solidFill>
              </a:rPr>
              <a:t>异常</a:t>
            </a:r>
            <a:r>
              <a:rPr lang="en-US" altLang="zh-CN" sz="1400" b="1" dirty="0">
                <a:solidFill>
                  <a:srgbClr val="003399"/>
                </a:solidFill>
              </a:rPr>
              <a:t>3:1</a:t>
            </a:r>
          </a:p>
        </p:txBody>
      </p:sp>
      <p:sp>
        <p:nvSpPr>
          <p:cNvPr id="43012" name="Oval 8"/>
          <p:cNvSpPr/>
          <p:nvPr/>
        </p:nvSpPr>
        <p:spPr>
          <a:xfrm>
            <a:off x="4495800" y="4495800"/>
            <a:ext cx="381000" cy="381000"/>
          </a:xfrm>
          <a:prstGeom prst="ellipse">
            <a:avLst/>
          </a:prstGeom>
          <a:solidFill>
            <a:schemeClr val="tx1"/>
          </a:solidFill>
          <a:ln w="28575" cap="flat" cmpd="sng">
            <a:solidFill>
              <a:schemeClr val="bg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eaLnBrk="1" hangingPunct="1">
              <a:spcBef>
                <a:spcPct val="0"/>
              </a:spcBef>
              <a:buClrTx/>
              <a:buNone/>
            </a:pPr>
            <a:r>
              <a:rPr lang="zh-CN" altLang="en-US" sz="2000" b="1" dirty="0">
                <a:solidFill>
                  <a:srgbClr val="000000"/>
                </a:solidFill>
              </a:rPr>
              <a:t>＋</a:t>
            </a:r>
          </a:p>
        </p:txBody>
      </p:sp>
      <p:grpSp>
        <p:nvGrpSpPr>
          <p:cNvPr id="43013" name="组合 7"/>
          <p:cNvGrpSpPr/>
          <p:nvPr/>
        </p:nvGrpSpPr>
        <p:grpSpPr>
          <a:xfrm>
            <a:off x="5180013" y="609600"/>
            <a:ext cx="3963987" cy="5524500"/>
            <a:chOff x="5180013" y="635000"/>
            <a:chExt cx="3963987" cy="5524500"/>
          </a:xfrm>
        </p:grpSpPr>
        <p:pic>
          <p:nvPicPr>
            <p:cNvPr id="43014" name="图片 1"/>
            <p:cNvPicPr>
              <a:picLocks noChangeAspect="1"/>
            </p:cNvPicPr>
            <p:nvPr/>
          </p:nvPicPr>
          <p:blipFill>
            <a:blip r:embed="rId2"/>
            <a:stretch>
              <a:fillRect/>
            </a:stretch>
          </p:blipFill>
          <p:spPr>
            <a:xfrm>
              <a:off x="5180013" y="635000"/>
              <a:ext cx="3963987" cy="5524500"/>
            </a:xfrm>
            <a:prstGeom prst="rect">
              <a:avLst/>
            </a:prstGeom>
            <a:noFill/>
            <a:ln w="9525">
              <a:noFill/>
            </a:ln>
          </p:spPr>
        </p:pic>
        <p:pic>
          <p:nvPicPr>
            <p:cNvPr id="43015" name="图片 2"/>
            <p:cNvPicPr>
              <a:picLocks noChangeAspect="1"/>
            </p:cNvPicPr>
            <p:nvPr/>
          </p:nvPicPr>
          <p:blipFill>
            <a:blip r:embed="rId3"/>
            <a:stretch>
              <a:fillRect/>
            </a:stretch>
          </p:blipFill>
          <p:spPr>
            <a:xfrm>
              <a:off x="8458200" y="3962400"/>
              <a:ext cx="476250" cy="1695450"/>
            </a:xfrm>
            <a:prstGeom prst="rect">
              <a:avLst/>
            </a:prstGeom>
            <a:noFill/>
            <a:ln w="9525">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p:nvPr>
        </p:nvSpPr>
        <p:spPr>
          <a:xfrm>
            <a:off x="228714" y="380996"/>
            <a:ext cx="8229600" cy="914460"/>
          </a:xfrm>
          <a:ln/>
        </p:spPr>
        <p:txBody>
          <a:bodyPr vert="horz" wrap="square" lIns="91440" tIns="45720" rIns="91440" bIns="45720" anchor="ctr" anchorCtr="0"/>
          <a:lstStyle/>
          <a:p>
            <a:r>
              <a:rPr lang="en-US" altLang="zh-CN" sz="3600" dirty="0">
                <a:solidFill>
                  <a:srgbClr val="FFFF00"/>
                </a:solidFill>
                <a:latin typeface="华文新魏" pitchFamily="2" charset="-122"/>
                <a:ea typeface="华文新魏" pitchFamily="2" charset="-122"/>
              </a:rPr>
              <a:t>7.3.3 </a:t>
            </a:r>
            <a:r>
              <a:rPr lang="zh-CN" altLang="en-US" sz="3600" dirty="0">
                <a:solidFill>
                  <a:srgbClr val="FFFF00"/>
                </a:solidFill>
                <a:latin typeface="华文新魏" pitchFamily="2" charset="-122"/>
                <a:ea typeface="华文新魏" pitchFamily="2" charset="-122"/>
              </a:rPr>
              <a:t>　</a:t>
            </a:r>
            <a:r>
              <a:rPr lang="zh-CN" altLang="en-US" sz="3200" dirty="0">
                <a:solidFill>
                  <a:srgbClr val="FFFF00"/>
                </a:solidFill>
                <a:latin typeface="黑体" panose="02010609060101010101" pitchFamily="49" charset="-122"/>
                <a:ea typeface="黑体" panose="02010609060101010101" pitchFamily="49" charset="-122"/>
              </a:rPr>
              <a:t>基因转变的分子机制</a:t>
            </a:r>
          </a:p>
        </p:txBody>
      </p:sp>
      <p:sp>
        <p:nvSpPr>
          <p:cNvPr id="44035" name="Rectangle 3"/>
          <p:cNvSpPr>
            <a:spLocks noGrp="1"/>
          </p:cNvSpPr>
          <p:nvPr>
            <p:ph idx="1"/>
          </p:nvPr>
        </p:nvSpPr>
        <p:spPr>
          <a:xfrm>
            <a:off x="304800" y="1295456"/>
            <a:ext cx="8458084" cy="2133544"/>
          </a:xfrm>
          <a:ln/>
        </p:spPr>
        <p:txBody>
          <a:bodyPr vert="horz" wrap="square" lIns="91440" tIns="45720" rIns="91440" bIns="45720" anchor="t" anchorCtr="0"/>
          <a:lstStyle/>
          <a:p>
            <a:pPr marL="0" indent="0">
              <a:lnSpc>
                <a:spcPct val="120000"/>
              </a:lnSpc>
              <a:buNone/>
            </a:pPr>
            <a:r>
              <a:rPr lang="zh-CN" altLang="en-US" sz="2800" dirty="0">
                <a:latin typeface="+mn-ea"/>
              </a:rPr>
              <a:t>异源双链区存在着不配对碱基（如</a:t>
            </a:r>
            <a:r>
              <a:rPr lang="en-US" altLang="zh-CN" sz="2800" dirty="0">
                <a:latin typeface="+mn-ea"/>
              </a:rPr>
              <a:t>G-A </a:t>
            </a:r>
            <a:r>
              <a:rPr lang="zh-CN" altLang="en-US" sz="2800" dirty="0">
                <a:latin typeface="+mn-ea"/>
              </a:rPr>
              <a:t>，</a:t>
            </a:r>
            <a:r>
              <a:rPr lang="en-US" altLang="zh-CN" sz="2800" dirty="0">
                <a:latin typeface="+mn-ea"/>
              </a:rPr>
              <a:t>C-T</a:t>
            </a:r>
            <a:r>
              <a:rPr lang="zh-CN" altLang="en-US" sz="2800" dirty="0">
                <a:latin typeface="+mn-ea"/>
              </a:rPr>
              <a:t>） ，形成两个杂种分子。异源</a:t>
            </a:r>
            <a:r>
              <a:rPr lang="en-US" altLang="zh-CN" sz="2800" dirty="0">
                <a:latin typeface="+mn-ea"/>
              </a:rPr>
              <a:t>DNA</a:t>
            </a:r>
            <a:r>
              <a:rPr lang="zh-CN" altLang="en-US" sz="2800" dirty="0">
                <a:latin typeface="+mn-ea"/>
              </a:rPr>
              <a:t>不稳定，细胞内的修复系统能够识别不配对碱基，并以切除修复的方式完成修复过程</a:t>
            </a:r>
            <a:r>
              <a:rPr lang="en-US" altLang="zh-CN" sz="2800" dirty="0">
                <a:latin typeface="+mn-ea"/>
              </a:rPr>
              <a:t>, </a:t>
            </a:r>
            <a:r>
              <a:rPr lang="zh-CN" altLang="en-US" sz="2800" dirty="0">
                <a:latin typeface="+mn-ea"/>
              </a:rPr>
              <a:t>杂种分子得到校正。</a:t>
            </a:r>
            <a:endParaRPr lang="zh-CN" altLang="en-US" sz="2800" dirty="0">
              <a:solidFill>
                <a:srgbClr val="FFFF00"/>
              </a:solidFill>
              <a:latin typeface="+mn-ea"/>
            </a:endParaRPr>
          </a:p>
          <a:p>
            <a:pPr marL="0" indent="630555">
              <a:buNone/>
            </a:pPr>
            <a:r>
              <a:rPr lang="en-US" altLang="zh-CN" sz="2400" dirty="0">
                <a:solidFill>
                  <a:srgbClr val="FFFF00"/>
                </a:solidFill>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 </a:t>
            </a:r>
            <a:endParaRPr lang="zh-CN" altLang="en-US" sz="2400" dirty="0">
              <a:latin typeface="Times New Roman" panose="02020603050405020304" pitchFamily="18" charset="0"/>
              <a:ea typeface="黑体" panose="02010609060101010101" pitchFamily="49" charset="-122"/>
            </a:endParaRPr>
          </a:p>
          <a:p>
            <a:pPr marL="0" indent="630555">
              <a:lnSpc>
                <a:spcPct val="90000"/>
              </a:lnSpc>
            </a:pPr>
            <a:endParaRPr lang="zh-CN" altLang="en-US" sz="2400" dirty="0">
              <a:latin typeface="Times New Roman" panose="02020603050405020304" pitchFamily="18" charset="0"/>
              <a:ea typeface="黑体" panose="02010609060101010101" pitchFamily="49" charset="-122"/>
            </a:endParaRPr>
          </a:p>
          <a:p>
            <a:pPr marL="0" indent="630555">
              <a:lnSpc>
                <a:spcPct val="90000"/>
              </a:lnSpc>
              <a:buNone/>
            </a:pPr>
            <a:endParaRPr lang="en-US" altLang="zh-CN" sz="2000" b="1" dirty="0">
              <a:latin typeface="Times New Roman" panose="02020603050405020304" pitchFamily="18" charset="0"/>
              <a:ea typeface="黑体" panose="02010609060101010101" pitchFamily="49" charset="-122"/>
            </a:endParaRPr>
          </a:p>
        </p:txBody>
      </p:sp>
      <p:pic>
        <p:nvPicPr>
          <p:cNvPr id="44036" name="图片 3" descr="未标题-1.tif"/>
          <p:cNvPicPr>
            <a:picLocks noChangeAspect="1"/>
          </p:cNvPicPr>
          <p:nvPr/>
        </p:nvPicPr>
        <p:blipFill>
          <a:blip r:embed="rId2"/>
          <a:stretch>
            <a:fillRect/>
          </a:stretch>
        </p:blipFill>
        <p:spPr>
          <a:xfrm>
            <a:off x="838298" y="3429000"/>
            <a:ext cx="7467860" cy="2895592"/>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8" name="组合 6"/>
          <p:cNvGrpSpPr/>
          <p:nvPr/>
        </p:nvGrpSpPr>
        <p:grpSpPr>
          <a:xfrm>
            <a:off x="1129149" y="471488"/>
            <a:ext cx="5029200" cy="847725"/>
            <a:chOff x="2057466" y="752522"/>
            <a:chExt cx="5029084" cy="847726"/>
          </a:xfrm>
        </p:grpSpPr>
        <p:sp>
          <p:nvSpPr>
            <p:cNvPr id="45098" name="矩形 1"/>
            <p:cNvSpPr/>
            <p:nvPr/>
          </p:nvSpPr>
          <p:spPr>
            <a:xfrm>
              <a:off x="2057466" y="1219258"/>
              <a:ext cx="5029068" cy="76198"/>
            </a:xfrm>
            <a:prstGeom prst="rect">
              <a:avLst/>
            </a:prstGeom>
            <a:solidFill>
              <a:schemeClr val="tx1"/>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99" name="矩形 2"/>
            <p:cNvSpPr/>
            <p:nvPr/>
          </p:nvSpPr>
          <p:spPr>
            <a:xfrm>
              <a:off x="2057482" y="1524050"/>
              <a:ext cx="5029068" cy="76198"/>
            </a:xfrm>
            <a:prstGeom prst="rect">
              <a:avLst/>
            </a:prstGeom>
            <a:solidFill>
              <a:schemeClr val="tx1"/>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100" name="椭圆 3"/>
            <p:cNvSpPr/>
            <p:nvPr/>
          </p:nvSpPr>
          <p:spPr>
            <a:xfrm>
              <a:off x="2209862" y="1271224"/>
              <a:ext cx="152396" cy="228594"/>
            </a:xfrm>
            <a:prstGeom prst="ellipse">
              <a:avLst/>
            </a:prstGeom>
            <a:solidFill>
              <a:schemeClr val="tx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101" name="文本框 5"/>
            <p:cNvSpPr txBox="1"/>
            <p:nvPr/>
          </p:nvSpPr>
          <p:spPr>
            <a:xfrm>
              <a:off x="5581284" y="752522"/>
              <a:ext cx="333746" cy="400110"/>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a:t>
              </a:r>
              <a:endParaRPr lang="zh-CN" altLang="en-US" b="1" dirty="0">
                <a:solidFill>
                  <a:schemeClr val="tx1"/>
                </a:solidFill>
                <a:latin typeface="Arial" panose="020B0604020202020204" pitchFamily="34" charset="0"/>
              </a:endParaRPr>
            </a:p>
          </p:txBody>
        </p:sp>
      </p:grpSp>
      <p:grpSp>
        <p:nvGrpSpPr>
          <p:cNvPr id="45059" name="组合 7"/>
          <p:cNvGrpSpPr/>
          <p:nvPr/>
        </p:nvGrpSpPr>
        <p:grpSpPr>
          <a:xfrm>
            <a:off x="1163781" y="1782763"/>
            <a:ext cx="5029200" cy="779462"/>
            <a:chOff x="2057466" y="821768"/>
            <a:chExt cx="5029084" cy="778480"/>
          </a:xfrm>
        </p:grpSpPr>
        <p:sp>
          <p:nvSpPr>
            <p:cNvPr id="45094" name="矩形 8"/>
            <p:cNvSpPr/>
            <p:nvPr/>
          </p:nvSpPr>
          <p:spPr>
            <a:xfrm>
              <a:off x="2057466" y="1219258"/>
              <a:ext cx="5029068" cy="76198"/>
            </a:xfrm>
            <a:prstGeom prst="rect">
              <a:avLst/>
            </a:prstGeom>
            <a:solidFill>
              <a:srgbClr val="FFFF00"/>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95" name="矩形 9"/>
            <p:cNvSpPr/>
            <p:nvPr/>
          </p:nvSpPr>
          <p:spPr>
            <a:xfrm>
              <a:off x="2057482" y="1524050"/>
              <a:ext cx="5029068" cy="76198"/>
            </a:xfrm>
            <a:prstGeom prst="rect">
              <a:avLst/>
            </a:prstGeom>
            <a:solidFill>
              <a:srgbClr val="FFFF00"/>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96" name="椭圆 10"/>
            <p:cNvSpPr/>
            <p:nvPr/>
          </p:nvSpPr>
          <p:spPr>
            <a:xfrm>
              <a:off x="2209862" y="1271224"/>
              <a:ext cx="152396" cy="228594"/>
            </a:xfrm>
            <a:prstGeom prst="ellipse">
              <a:avLst/>
            </a:prstGeom>
            <a:solidFill>
              <a:schemeClr val="tx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97" name="文本框 12"/>
            <p:cNvSpPr txBox="1"/>
            <p:nvPr/>
          </p:nvSpPr>
          <p:spPr>
            <a:xfrm>
              <a:off x="5666954" y="821768"/>
              <a:ext cx="341760" cy="400110"/>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g</a:t>
              </a:r>
              <a:endParaRPr lang="zh-CN" altLang="en-US" b="1" dirty="0">
                <a:solidFill>
                  <a:schemeClr val="tx1"/>
                </a:solidFill>
                <a:latin typeface="Arial" panose="020B0604020202020204" pitchFamily="34" charset="0"/>
              </a:endParaRPr>
            </a:p>
          </p:txBody>
        </p:sp>
      </p:grpSp>
      <p:cxnSp>
        <p:nvCxnSpPr>
          <p:cNvPr id="45060" name="直接箭头连接符 14"/>
          <p:cNvCxnSpPr/>
          <p:nvPr/>
        </p:nvCxnSpPr>
        <p:spPr>
          <a:xfrm flipH="1">
            <a:off x="4829319" y="1306513"/>
            <a:ext cx="0" cy="862012"/>
          </a:xfrm>
          <a:prstGeom prst="straightConnector1">
            <a:avLst/>
          </a:prstGeom>
          <a:ln w="38100" cap="flat" cmpd="sng">
            <a:solidFill>
              <a:schemeClr val="tx1"/>
            </a:solidFill>
            <a:prstDash val="solid"/>
            <a:headEnd type="triangle" w="med" len="med"/>
            <a:tailEnd type="triangle" w="med" len="med"/>
          </a:ln>
        </p:spPr>
      </p:cxnSp>
      <p:cxnSp>
        <p:nvCxnSpPr>
          <p:cNvPr id="45061" name="直接箭头连接符 16"/>
          <p:cNvCxnSpPr/>
          <p:nvPr/>
        </p:nvCxnSpPr>
        <p:spPr>
          <a:xfrm>
            <a:off x="3678381" y="3048000"/>
            <a:ext cx="0" cy="457200"/>
          </a:xfrm>
          <a:prstGeom prst="straightConnector1">
            <a:avLst/>
          </a:prstGeom>
          <a:ln w="38100" cap="flat" cmpd="sng">
            <a:solidFill>
              <a:schemeClr val="tx1"/>
            </a:solidFill>
            <a:prstDash val="solid"/>
            <a:headEnd type="none" w="med" len="med"/>
            <a:tailEnd type="triangle" w="med" len="med"/>
          </a:ln>
        </p:spPr>
      </p:cxnSp>
      <p:sp>
        <p:nvSpPr>
          <p:cNvPr id="45062" name="矩形 27"/>
          <p:cNvSpPr/>
          <p:nvPr/>
        </p:nvSpPr>
        <p:spPr>
          <a:xfrm>
            <a:off x="1087581" y="4132263"/>
            <a:ext cx="5029200" cy="76200"/>
          </a:xfrm>
          <a:prstGeom prst="rect">
            <a:avLst/>
          </a:prstGeom>
          <a:solidFill>
            <a:schemeClr val="tx1"/>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63" name="矩形 28"/>
          <p:cNvSpPr/>
          <p:nvPr/>
        </p:nvSpPr>
        <p:spPr>
          <a:xfrm>
            <a:off x="1087581" y="4437063"/>
            <a:ext cx="3671888" cy="71437"/>
          </a:xfrm>
          <a:prstGeom prst="rect">
            <a:avLst/>
          </a:prstGeom>
          <a:solidFill>
            <a:schemeClr val="tx1"/>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64" name="椭圆 29"/>
          <p:cNvSpPr/>
          <p:nvPr/>
        </p:nvSpPr>
        <p:spPr>
          <a:xfrm>
            <a:off x="1239981" y="4184650"/>
            <a:ext cx="152400" cy="228600"/>
          </a:xfrm>
          <a:prstGeom prst="ellipse">
            <a:avLst/>
          </a:prstGeom>
          <a:solidFill>
            <a:schemeClr val="tx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65" name="文本框 31"/>
          <p:cNvSpPr txBox="1"/>
          <p:nvPr/>
        </p:nvSpPr>
        <p:spPr>
          <a:xfrm>
            <a:off x="4719781" y="3698875"/>
            <a:ext cx="334963" cy="400050"/>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a:t>
            </a:r>
            <a:endParaRPr lang="zh-CN" altLang="en-US" b="1" dirty="0">
              <a:solidFill>
                <a:schemeClr val="tx1"/>
              </a:solidFill>
              <a:latin typeface="Arial" panose="020B0604020202020204" pitchFamily="34" charset="0"/>
            </a:endParaRPr>
          </a:p>
        </p:txBody>
      </p:sp>
      <p:sp>
        <p:nvSpPr>
          <p:cNvPr id="45066" name="矩形 22"/>
          <p:cNvSpPr/>
          <p:nvPr/>
        </p:nvSpPr>
        <p:spPr>
          <a:xfrm>
            <a:off x="1087581" y="5375275"/>
            <a:ext cx="3671888" cy="76200"/>
          </a:xfrm>
          <a:prstGeom prst="rect">
            <a:avLst/>
          </a:prstGeom>
          <a:solidFill>
            <a:srgbClr val="FFFF00"/>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67" name="矩形 23"/>
          <p:cNvSpPr/>
          <p:nvPr/>
        </p:nvSpPr>
        <p:spPr>
          <a:xfrm>
            <a:off x="1066944" y="5630863"/>
            <a:ext cx="5029200" cy="76200"/>
          </a:xfrm>
          <a:prstGeom prst="rect">
            <a:avLst/>
          </a:prstGeom>
          <a:solidFill>
            <a:srgbClr val="FFFF00"/>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68" name="椭圆 24"/>
          <p:cNvSpPr/>
          <p:nvPr/>
        </p:nvSpPr>
        <p:spPr>
          <a:xfrm>
            <a:off x="1239981" y="5426075"/>
            <a:ext cx="152400" cy="228600"/>
          </a:xfrm>
          <a:prstGeom prst="ellipse">
            <a:avLst/>
          </a:prstGeom>
          <a:solidFill>
            <a:schemeClr val="tx1"/>
          </a:solidFill>
          <a:ln w="9525" cap="flat" cmpd="sng">
            <a:solidFill>
              <a:schemeClr val="tx1"/>
            </a:solidFill>
            <a:prstDash val="soli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69" name="文本框 26"/>
          <p:cNvSpPr txBox="1"/>
          <p:nvPr/>
        </p:nvSpPr>
        <p:spPr>
          <a:xfrm>
            <a:off x="4680094" y="4976813"/>
            <a:ext cx="560387" cy="400050"/>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+/g</a:t>
            </a:r>
            <a:endParaRPr lang="zh-CN" altLang="en-US" b="1" dirty="0">
              <a:solidFill>
                <a:schemeClr val="tx1"/>
              </a:solidFill>
              <a:latin typeface="Arial" panose="020B0604020202020204" pitchFamily="34" charset="0"/>
            </a:endParaRPr>
          </a:p>
        </p:txBody>
      </p:sp>
      <p:sp>
        <p:nvSpPr>
          <p:cNvPr id="45070" name="矩形 33"/>
          <p:cNvSpPr/>
          <p:nvPr/>
        </p:nvSpPr>
        <p:spPr>
          <a:xfrm>
            <a:off x="4713431" y="4437063"/>
            <a:ext cx="1403350" cy="71437"/>
          </a:xfrm>
          <a:prstGeom prst="rect">
            <a:avLst/>
          </a:prstGeom>
          <a:solidFill>
            <a:srgbClr val="FFFF00"/>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71" name="矩形 34"/>
          <p:cNvSpPr/>
          <p:nvPr/>
        </p:nvSpPr>
        <p:spPr>
          <a:xfrm>
            <a:off x="4689619" y="5376863"/>
            <a:ext cx="1404937" cy="76200"/>
          </a:xfrm>
          <a:prstGeom prst="rect">
            <a:avLst/>
          </a:prstGeom>
          <a:solidFill>
            <a:schemeClr val="tx1"/>
          </a:solidFill>
          <a:ln w="9525" cap="flat" cmpd="sng">
            <a:solidFill>
              <a:schemeClr val="tx1"/>
            </a:solidFill>
            <a:prstDash val="solid"/>
            <a:round/>
            <a:headEnd type="none" w="med" len="med"/>
            <a:tailEnd type="none" w="med" len="med"/>
          </a:ln>
        </p:spPr>
        <p:txBody>
          <a:bodyPr/>
          <a:lstStyle/>
          <a:p>
            <a:pPr eaLnBrk="1" hangingPunct="1"/>
            <a:endParaRPr lang="zh-CN" altLang="en-US" dirty="0">
              <a:latin typeface="Arial" panose="020B0604020202020204" pitchFamily="34" charset="0"/>
            </a:endParaRPr>
          </a:p>
        </p:txBody>
      </p:sp>
      <p:sp>
        <p:nvSpPr>
          <p:cNvPr id="45072" name="文本框 36"/>
          <p:cNvSpPr txBox="1"/>
          <p:nvPr/>
        </p:nvSpPr>
        <p:spPr>
          <a:xfrm>
            <a:off x="4678506" y="4451350"/>
            <a:ext cx="561975" cy="400050"/>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+/g</a:t>
            </a:r>
            <a:endParaRPr lang="zh-CN" altLang="en-US" b="1" dirty="0">
              <a:solidFill>
                <a:schemeClr val="tx1"/>
              </a:solidFill>
              <a:latin typeface="Arial" panose="020B0604020202020204" pitchFamily="34" charset="0"/>
            </a:endParaRPr>
          </a:p>
        </p:txBody>
      </p:sp>
      <p:sp>
        <p:nvSpPr>
          <p:cNvPr id="45073" name="文本框 37"/>
          <p:cNvSpPr txBox="1"/>
          <p:nvPr/>
        </p:nvSpPr>
        <p:spPr>
          <a:xfrm>
            <a:off x="4726131" y="5707063"/>
            <a:ext cx="342900" cy="400050"/>
          </a:xfrm>
          <a:prstGeom prst="rect">
            <a:avLst/>
          </a:prstGeom>
          <a:noFill/>
          <a:ln w="9525">
            <a:noFill/>
          </a:ln>
        </p:spPr>
        <p:txBody>
          <a:bodyPr wrap="none">
            <a:spAutoFit/>
          </a:bodyPr>
          <a:lstStyle/>
          <a:p>
            <a:pPr eaLnBrk="1" hangingPunct="1"/>
            <a:r>
              <a:rPr lang="en-US" altLang="zh-CN" b="1" dirty="0">
                <a:solidFill>
                  <a:schemeClr val="tx1"/>
                </a:solidFill>
                <a:latin typeface="Arial" panose="020B0604020202020204" pitchFamily="34" charset="0"/>
              </a:rPr>
              <a:t>g</a:t>
            </a:r>
            <a:endParaRPr lang="zh-CN" altLang="en-US" b="1" dirty="0">
              <a:solidFill>
                <a:schemeClr val="tx1"/>
              </a:solidFill>
              <a:latin typeface="Arial" panose="020B0604020202020204" pitchFamily="34" charset="0"/>
            </a:endParaRPr>
          </a:p>
        </p:txBody>
      </p:sp>
      <p:grpSp>
        <p:nvGrpSpPr>
          <p:cNvPr id="45074" name="组合 19"/>
          <p:cNvGrpSpPr/>
          <p:nvPr/>
        </p:nvGrpSpPr>
        <p:grpSpPr>
          <a:xfrm>
            <a:off x="6339031" y="3529013"/>
            <a:ext cx="457200" cy="796925"/>
            <a:chOff x="7391326" y="3479150"/>
            <a:chExt cx="457188" cy="797151"/>
          </a:xfrm>
        </p:grpSpPr>
        <p:cxnSp>
          <p:nvCxnSpPr>
            <p:cNvPr id="45090" name="直接连接符 15"/>
            <p:cNvCxnSpPr/>
            <p:nvPr/>
          </p:nvCxnSpPr>
          <p:spPr>
            <a:xfrm>
              <a:off x="7391326" y="3809990"/>
              <a:ext cx="457188" cy="0"/>
            </a:xfrm>
            <a:prstGeom prst="line">
              <a:avLst/>
            </a:prstGeom>
            <a:ln w="28575" cap="flat" cmpd="sng">
              <a:solidFill>
                <a:schemeClr val="tx1"/>
              </a:solidFill>
              <a:prstDash val="solid"/>
              <a:headEnd type="none" w="med" len="med"/>
              <a:tailEnd type="none" w="med" len="med"/>
            </a:ln>
          </p:spPr>
        </p:cxnSp>
        <p:cxnSp>
          <p:nvCxnSpPr>
            <p:cNvPr id="45091" name="直接连接符 41"/>
            <p:cNvCxnSpPr/>
            <p:nvPr/>
          </p:nvCxnSpPr>
          <p:spPr>
            <a:xfrm>
              <a:off x="7391326" y="3962386"/>
              <a:ext cx="457188" cy="0"/>
            </a:xfrm>
            <a:prstGeom prst="line">
              <a:avLst/>
            </a:prstGeom>
            <a:ln w="28575" cap="flat" cmpd="sng">
              <a:solidFill>
                <a:schemeClr val="tx1"/>
              </a:solidFill>
              <a:prstDash val="solid"/>
              <a:headEnd type="none" w="med" len="med"/>
              <a:tailEnd type="none" w="med" len="med"/>
            </a:ln>
          </p:spPr>
        </p:cxnSp>
        <p:sp>
          <p:nvSpPr>
            <p:cNvPr id="45092" name="文本框 18"/>
            <p:cNvSpPr txBox="1"/>
            <p:nvPr/>
          </p:nvSpPr>
          <p:spPr>
            <a:xfrm>
              <a:off x="7428201" y="3479150"/>
              <a:ext cx="364202" cy="369332"/>
            </a:xfrm>
            <a:prstGeom prst="rect">
              <a:avLst/>
            </a:prstGeom>
            <a:noFill/>
            <a:ln w="9525">
              <a:noFill/>
            </a:ln>
          </p:spPr>
          <p:txBody>
            <a:bodyPr wrap="none">
              <a:spAutoFit/>
            </a:bodyPr>
            <a:lstStyle/>
            <a:p>
              <a:pPr eaLnBrk="1" hangingPunct="1"/>
              <a:r>
                <a:rPr lang="en-US" altLang="zh-CN" sz="1800" dirty="0">
                  <a:solidFill>
                    <a:schemeClr val="tx1"/>
                  </a:solidFill>
                  <a:latin typeface="Arial" panose="020B0604020202020204" pitchFamily="34" charset="0"/>
                </a:rPr>
                <a:t>G</a:t>
              </a:r>
              <a:endParaRPr lang="zh-CN" altLang="en-US" sz="1800" dirty="0">
                <a:solidFill>
                  <a:schemeClr val="tx1"/>
                </a:solidFill>
                <a:latin typeface="Arial" panose="020B0604020202020204" pitchFamily="34" charset="0"/>
              </a:endParaRPr>
            </a:p>
          </p:txBody>
        </p:sp>
        <p:sp>
          <p:nvSpPr>
            <p:cNvPr id="45093" name="文本框 42"/>
            <p:cNvSpPr txBox="1"/>
            <p:nvPr/>
          </p:nvSpPr>
          <p:spPr>
            <a:xfrm>
              <a:off x="7441870" y="3906969"/>
              <a:ext cx="351378" cy="369332"/>
            </a:xfrm>
            <a:prstGeom prst="rect">
              <a:avLst/>
            </a:prstGeom>
            <a:noFill/>
            <a:ln w="9525">
              <a:noFill/>
            </a:ln>
          </p:spPr>
          <p:txBody>
            <a:bodyPr wrap="none">
              <a:spAutoFit/>
            </a:bodyPr>
            <a:lstStyle/>
            <a:p>
              <a:pPr eaLnBrk="1" hangingPunct="1"/>
              <a:r>
                <a:rPr lang="en-US" altLang="zh-CN" sz="1800" dirty="0">
                  <a:solidFill>
                    <a:schemeClr val="tx1"/>
                  </a:solidFill>
                  <a:latin typeface="Arial" panose="020B0604020202020204" pitchFamily="34" charset="0"/>
                </a:rPr>
                <a:t>C</a:t>
              </a:r>
              <a:endParaRPr lang="zh-CN" altLang="en-US" sz="1800" dirty="0">
                <a:solidFill>
                  <a:schemeClr val="tx1"/>
                </a:solidFill>
                <a:latin typeface="Arial" panose="020B0604020202020204" pitchFamily="34" charset="0"/>
              </a:endParaRPr>
            </a:p>
          </p:txBody>
        </p:sp>
      </p:grpSp>
      <p:grpSp>
        <p:nvGrpSpPr>
          <p:cNvPr id="45075" name="组合 43"/>
          <p:cNvGrpSpPr/>
          <p:nvPr/>
        </p:nvGrpSpPr>
        <p:grpSpPr>
          <a:xfrm>
            <a:off x="6377131" y="5605463"/>
            <a:ext cx="457200" cy="796925"/>
            <a:chOff x="7391326" y="3479150"/>
            <a:chExt cx="457188" cy="797151"/>
          </a:xfrm>
        </p:grpSpPr>
        <p:cxnSp>
          <p:nvCxnSpPr>
            <p:cNvPr id="45086" name="直接连接符 44"/>
            <p:cNvCxnSpPr/>
            <p:nvPr/>
          </p:nvCxnSpPr>
          <p:spPr>
            <a:xfrm>
              <a:off x="7391326" y="3809990"/>
              <a:ext cx="457188" cy="0"/>
            </a:xfrm>
            <a:prstGeom prst="line">
              <a:avLst/>
            </a:prstGeom>
            <a:ln w="28575" cap="flat" cmpd="sng">
              <a:solidFill>
                <a:schemeClr val="tx1"/>
              </a:solidFill>
              <a:prstDash val="solid"/>
              <a:headEnd type="none" w="med" len="med"/>
              <a:tailEnd type="none" w="med" len="med"/>
            </a:ln>
          </p:spPr>
        </p:cxnSp>
        <p:cxnSp>
          <p:nvCxnSpPr>
            <p:cNvPr id="45087" name="直接连接符 45"/>
            <p:cNvCxnSpPr/>
            <p:nvPr/>
          </p:nvCxnSpPr>
          <p:spPr>
            <a:xfrm>
              <a:off x="7391326" y="3962386"/>
              <a:ext cx="457188" cy="0"/>
            </a:xfrm>
            <a:prstGeom prst="line">
              <a:avLst/>
            </a:prstGeom>
            <a:ln w="28575" cap="flat" cmpd="sng">
              <a:solidFill>
                <a:schemeClr val="tx1"/>
              </a:solidFill>
              <a:prstDash val="solid"/>
              <a:headEnd type="none" w="med" len="med"/>
              <a:tailEnd type="none" w="med" len="med"/>
            </a:ln>
          </p:spPr>
        </p:cxnSp>
        <p:sp>
          <p:nvSpPr>
            <p:cNvPr id="45088" name="文本框 46"/>
            <p:cNvSpPr txBox="1"/>
            <p:nvPr/>
          </p:nvSpPr>
          <p:spPr>
            <a:xfrm>
              <a:off x="7428201" y="3479150"/>
              <a:ext cx="338554" cy="369332"/>
            </a:xfrm>
            <a:prstGeom prst="rect">
              <a:avLst/>
            </a:prstGeom>
            <a:noFill/>
            <a:ln w="9525">
              <a:noFill/>
            </a:ln>
          </p:spPr>
          <p:txBody>
            <a:bodyPr wrap="none">
              <a:spAutoFit/>
            </a:bodyPr>
            <a:lstStyle/>
            <a:p>
              <a:pPr eaLnBrk="1" hangingPunct="1"/>
              <a:r>
                <a:rPr lang="en-US" altLang="zh-CN" sz="1800" dirty="0">
                  <a:latin typeface="Arial" panose="020B0604020202020204" pitchFamily="34" charset="0"/>
                </a:rPr>
                <a:t>A</a:t>
              </a:r>
              <a:endParaRPr lang="zh-CN" altLang="en-US" sz="1800" dirty="0">
                <a:latin typeface="Arial" panose="020B0604020202020204" pitchFamily="34" charset="0"/>
              </a:endParaRPr>
            </a:p>
          </p:txBody>
        </p:sp>
        <p:sp>
          <p:nvSpPr>
            <p:cNvPr id="45089" name="文本框 47"/>
            <p:cNvSpPr txBox="1"/>
            <p:nvPr/>
          </p:nvSpPr>
          <p:spPr>
            <a:xfrm>
              <a:off x="7441870" y="3906969"/>
              <a:ext cx="325730" cy="369332"/>
            </a:xfrm>
            <a:prstGeom prst="rect">
              <a:avLst/>
            </a:prstGeom>
            <a:noFill/>
            <a:ln w="9525">
              <a:noFill/>
            </a:ln>
          </p:spPr>
          <p:txBody>
            <a:bodyPr wrap="none">
              <a:spAutoFit/>
            </a:bodyPr>
            <a:lstStyle/>
            <a:p>
              <a:pPr eaLnBrk="1" hangingPunct="1"/>
              <a:r>
                <a:rPr lang="en-US" altLang="zh-CN" sz="1800" dirty="0">
                  <a:latin typeface="Arial" panose="020B0604020202020204" pitchFamily="34" charset="0"/>
                </a:rPr>
                <a:t>T</a:t>
              </a:r>
              <a:endParaRPr lang="zh-CN" altLang="en-US" sz="1800" dirty="0">
                <a:latin typeface="Arial" panose="020B0604020202020204" pitchFamily="34" charset="0"/>
              </a:endParaRPr>
            </a:p>
          </p:txBody>
        </p:sp>
      </p:grpSp>
      <p:grpSp>
        <p:nvGrpSpPr>
          <p:cNvPr id="45076" name="组合 48"/>
          <p:cNvGrpSpPr/>
          <p:nvPr/>
        </p:nvGrpSpPr>
        <p:grpSpPr>
          <a:xfrm>
            <a:off x="6966094" y="4100513"/>
            <a:ext cx="457200" cy="798512"/>
            <a:chOff x="7391326" y="3479150"/>
            <a:chExt cx="457188" cy="797151"/>
          </a:xfrm>
        </p:grpSpPr>
        <p:cxnSp>
          <p:nvCxnSpPr>
            <p:cNvPr id="45082" name="直接连接符 49"/>
            <p:cNvCxnSpPr/>
            <p:nvPr/>
          </p:nvCxnSpPr>
          <p:spPr>
            <a:xfrm>
              <a:off x="7391326" y="3809990"/>
              <a:ext cx="457188" cy="0"/>
            </a:xfrm>
            <a:prstGeom prst="line">
              <a:avLst/>
            </a:prstGeom>
            <a:ln w="28575" cap="flat" cmpd="sng">
              <a:solidFill>
                <a:schemeClr val="tx1"/>
              </a:solidFill>
              <a:prstDash val="solid"/>
              <a:headEnd type="none" w="med" len="med"/>
              <a:tailEnd type="none" w="med" len="med"/>
            </a:ln>
          </p:spPr>
        </p:cxnSp>
        <p:cxnSp>
          <p:nvCxnSpPr>
            <p:cNvPr id="45083" name="直接连接符 50"/>
            <p:cNvCxnSpPr/>
            <p:nvPr/>
          </p:nvCxnSpPr>
          <p:spPr>
            <a:xfrm>
              <a:off x="7391326" y="3962386"/>
              <a:ext cx="457188" cy="0"/>
            </a:xfrm>
            <a:prstGeom prst="line">
              <a:avLst/>
            </a:prstGeom>
            <a:ln w="28575" cap="flat" cmpd="sng">
              <a:solidFill>
                <a:schemeClr val="tx1"/>
              </a:solidFill>
              <a:prstDash val="solid"/>
              <a:headEnd type="none" w="med" len="med"/>
              <a:tailEnd type="none" w="med" len="med"/>
            </a:ln>
          </p:spPr>
        </p:cxnSp>
        <p:sp>
          <p:nvSpPr>
            <p:cNvPr id="45084" name="文本框 51"/>
            <p:cNvSpPr txBox="1"/>
            <p:nvPr/>
          </p:nvSpPr>
          <p:spPr>
            <a:xfrm>
              <a:off x="7428201" y="3479150"/>
              <a:ext cx="364202" cy="369332"/>
            </a:xfrm>
            <a:prstGeom prst="rect">
              <a:avLst/>
            </a:prstGeom>
            <a:noFill/>
            <a:ln w="9525">
              <a:noFill/>
            </a:ln>
          </p:spPr>
          <p:txBody>
            <a:bodyPr wrap="none">
              <a:spAutoFit/>
            </a:bodyPr>
            <a:lstStyle/>
            <a:p>
              <a:pPr eaLnBrk="1" hangingPunct="1"/>
              <a:r>
                <a:rPr lang="en-US" altLang="zh-CN" sz="1800" dirty="0">
                  <a:solidFill>
                    <a:schemeClr val="tx1"/>
                  </a:solidFill>
                  <a:latin typeface="Arial" panose="020B0604020202020204" pitchFamily="34" charset="0"/>
                </a:rPr>
                <a:t>G</a:t>
              </a:r>
              <a:endParaRPr lang="zh-CN" altLang="en-US" sz="1800" dirty="0">
                <a:solidFill>
                  <a:schemeClr val="tx1"/>
                </a:solidFill>
                <a:latin typeface="Arial" panose="020B0604020202020204" pitchFamily="34" charset="0"/>
              </a:endParaRPr>
            </a:p>
          </p:txBody>
        </p:sp>
        <p:sp>
          <p:nvSpPr>
            <p:cNvPr id="45085" name="文本框 52"/>
            <p:cNvSpPr txBox="1"/>
            <p:nvPr/>
          </p:nvSpPr>
          <p:spPr>
            <a:xfrm>
              <a:off x="7441870" y="3906969"/>
              <a:ext cx="351378" cy="369332"/>
            </a:xfrm>
            <a:prstGeom prst="rect">
              <a:avLst/>
            </a:prstGeom>
            <a:noFill/>
            <a:ln w="9525">
              <a:noFill/>
            </a:ln>
          </p:spPr>
          <p:txBody>
            <a:bodyPr wrap="none">
              <a:spAutoFit/>
            </a:bodyPr>
            <a:lstStyle/>
            <a:p>
              <a:pPr eaLnBrk="1" hangingPunct="1"/>
              <a:r>
                <a:rPr lang="en-US" altLang="zh-CN" sz="1800" dirty="0">
                  <a:latin typeface="Arial" panose="020B0604020202020204" pitchFamily="34" charset="0"/>
                </a:rPr>
                <a:t>A</a:t>
              </a:r>
              <a:endParaRPr lang="zh-CN" altLang="en-US" sz="1800" dirty="0">
                <a:latin typeface="Arial" panose="020B0604020202020204" pitchFamily="34" charset="0"/>
              </a:endParaRPr>
            </a:p>
          </p:txBody>
        </p:sp>
      </p:grpSp>
      <p:grpSp>
        <p:nvGrpSpPr>
          <p:cNvPr id="45077" name="组合 53"/>
          <p:cNvGrpSpPr/>
          <p:nvPr/>
        </p:nvGrpSpPr>
        <p:grpSpPr>
          <a:xfrm>
            <a:off x="6981969" y="5053013"/>
            <a:ext cx="457200" cy="796925"/>
            <a:chOff x="7391326" y="3479150"/>
            <a:chExt cx="457188" cy="797151"/>
          </a:xfrm>
        </p:grpSpPr>
        <p:cxnSp>
          <p:nvCxnSpPr>
            <p:cNvPr id="45078" name="直接连接符 54"/>
            <p:cNvCxnSpPr/>
            <p:nvPr/>
          </p:nvCxnSpPr>
          <p:spPr>
            <a:xfrm>
              <a:off x="7391326" y="3809990"/>
              <a:ext cx="457188" cy="0"/>
            </a:xfrm>
            <a:prstGeom prst="line">
              <a:avLst/>
            </a:prstGeom>
            <a:ln w="28575" cap="flat" cmpd="sng">
              <a:solidFill>
                <a:schemeClr val="tx1"/>
              </a:solidFill>
              <a:prstDash val="solid"/>
              <a:headEnd type="none" w="med" len="med"/>
              <a:tailEnd type="none" w="med" len="med"/>
            </a:ln>
          </p:spPr>
        </p:cxnSp>
        <p:cxnSp>
          <p:nvCxnSpPr>
            <p:cNvPr id="45079" name="直接连接符 55"/>
            <p:cNvCxnSpPr/>
            <p:nvPr/>
          </p:nvCxnSpPr>
          <p:spPr>
            <a:xfrm>
              <a:off x="7391326" y="3962386"/>
              <a:ext cx="457188" cy="0"/>
            </a:xfrm>
            <a:prstGeom prst="line">
              <a:avLst/>
            </a:prstGeom>
            <a:ln w="28575" cap="flat" cmpd="sng">
              <a:solidFill>
                <a:schemeClr val="tx1"/>
              </a:solidFill>
              <a:prstDash val="solid"/>
              <a:headEnd type="none" w="med" len="med"/>
              <a:tailEnd type="none" w="med" len="med"/>
            </a:ln>
          </p:spPr>
        </p:cxnSp>
        <p:sp>
          <p:nvSpPr>
            <p:cNvPr id="45080" name="文本框 56"/>
            <p:cNvSpPr txBox="1"/>
            <p:nvPr/>
          </p:nvSpPr>
          <p:spPr>
            <a:xfrm>
              <a:off x="7428201" y="3479150"/>
              <a:ext cx="364202" cy="369332"/>
            </a:xfrm>
            <a:prstGeom prst="rect">
              <a:avLst/>
            </a:prstGeom>
            <a:noFill/>
            <a:ln w="9525">
              <a:noFill/>
            </a:ln>
          </p:spPr>
          <p:txBody>
            <a:bodyPr wrap="none">
              <a:spAutoFit/>
            </a:bodyPr>
            <a:lstStyle/>
            <a:p>
              <a:pPr eaLnBrk="1" hangingPunct="1"/>
              <a:r>
                <a:rPr lang="en-US" altLang="zh-CN" sz="1800" dirty="0">
                  <a:solidFill>
                    <a:schemeClr val="tx1"/>
                  </a:solidFill>
                  <a:latin typeface="Arial" panose="020B0604020202020204" pitchFamily="34" charset="0"/>
                </a:rPr>
                <a:t>C</a:t>
              </a:r>
              <a:endParaRPr lang="zh-CN" altLang="en-US" sz="1800" dirty="0">
                <a:solidFill>
                  <a:schemeClr val="tx1"/>
                </a:solidFill>
                <a:latin typeface="Arial" panose="020B0604020202020204" pitchFamily="34" charset="0"/>
              </a:endParaRPr>
            </a:p>
          </p:txBody>
        </p:sp>
        <p:sp>
          <p:nvSpPr>
            <p:cNvPr id="45081" name="文本框 57"/>
            <p:cNvSpPr txBox="1"/>
            <p:nvPr/>
          </p:nvSpPr>
          <p:spPr>
            <a:xfrm>
              <a:off x="7441870" y="3906969"/>
              <a:ext cx="325730" cy="369332"/>
            </a:xfrm>
            <a:prstGeom prst="rect">
              <a:avLst/>
            </a:prstGeom>
            <a:noFill/>
            <a:ln w="9525">
              <a:noFill/>
            </a:ln>
          </p:spPr>
          <p:txBody>
            <a:bodyPr wrap="none">
              <a:spAutoFit/>
            </a:bodyPr>
            <a:lstStyle/>
            <a:p>
              <a:pPr eaLnBrk="1" hangingPunct="1"/>
              <a:r>
                <a:rPr lang="en-US" altLang="zh-CN" sz="1800" dirty="0">
                  <a:latin typeface="Arial" panose="020B0604020202020204" pitchFamily="34" charset="0"/>
                </a:rPr>
                <a:t>T</a:t>
              </a:r>
              <a:endParaRPr lang="zh-CN" altLang="en-US" sz="1800" dirty="0">
                <a:latin typeface="Arial" panose="020B0604020202020204" pitchFamily="34" charset="0"/>
              </a:endParaRPr>
            </a:p>
          </p:txBody>
        </p:sp>
      </p:grpSp>
      <p:sp>
        <p:nvSpPr>
          <p:cNvPr id="2" name="文本框 1"/>
          <p:cNvSpPr txBox="1"/>
          <p:nvPr/>
        </p:nvSpPr>
        <p:spPr>
          <a:xfrm>
            <a:off x="6455315" y="489473"/>
            <a:ext cx="2583266" cy="1384995"/>
          </a:xfrm>
          <a:prstGeom prst="rect">
            <a:avLst/>
          </a:prstGeom>
          <a:noFill/>
        </p:spPr>
        <p:txBody>
          <a:bodyPr wrap="square" rtlCol="0">
            <a:spAutoFit/>
          </a:bodyPr>
          <a:lstStyle/>
          <a:p>
            <a:r>
              <a:rPr lang="zh-CN" altLang="en-US" sz="2800" dirty="0" smtClean="0"/>
              <a:t>若基因处于重组形成的异源双链区域</a:t>
            </a:r>
            <a:endParaRPr lang="zh-CN" altLang="en-U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p:nvPr>
        </p:nvSpPr>
        <p:spPr>
          <a:ln/>
        </p:spPr>
        <p:txBody>
          <a:bodyPr vert="horz" wrap="square" lIns="91440" tIns="45720" rIns="91440" bIns="45720" anchor="ctr" anchorCtr="0"/>
          <a:lstStyle/>
          <a:p>
            <a:endParaRPr lang="zh-CN" altLang="zh-CN" dirty="0"/>
          </a:p>
        </p:txBody>
      </p:sp>
      <p:sp>
        <p:nvSpPr>
          <p:cNvPr id="46083" name="Rectangle 3"/>
          <p:cNvSpPr>
            <a:spLocks noGrp="1"/>
          </p:cNvSpPr>
          <p:nvPr>
            <p:ph idx="1"/>
          </p:nvPr>
        </p:nvSpPr>
        <p:spPr>
          <a:ln/>
        </p:spPr>
        <p:txBody>
          <a:bodyPr vert="horz" wrap="square" lIns="91440" tIns="45720" rIns="91440" bIns="45720" anchor="t" anchorCtr="0"/>
          <a:lstStyle/>
          <a:p>
            <a:endParaRPr lang="zh-CN" altLang="zh-CN" dirty="0"/>
          </a:p>
        </p:txBody>
      </p:sp>
      <p:pic>
        <p:nvPicPr>
          <p:cNvPr id="46084" name="Picture 4"/>
          <p:cNvPicPr>
            <a:picLocks noChangeAspect="1"/>
          </p:cNvPicPr>
          <p:nvPr/>
        </p:nvPicPr>
        <p:blipFill>
          <a:blip r:embed="rId2"/>
          <a:srcRect b="4927"/>
          <a:stretch>
            <a:fillRect/>
          </a:stretch>
        </p:blipFill>
        <p:spPr>
          <a:xfrm>
            <a:off x="-188912" y="381000"/>
            <a:ext cx="9213850" cy="6248400"/>
          </a:xfrm>
          <a:prstGeom prst="rect">
            <a:avLst/>
          </a:prstGeom>
          <a:noFill/>
          <a:ln w="9525">
            <a:noFill/>
          </a:ln>
        </p:spPr>
      </p:pic>
      <p:sp>
        <p:nvSpPr>
          <p:cNvPr id="46085" name="Line 8"/>
          <p:cNvSpPr/>
          <p:nvPr/>
        </p:nvSpPr>
        <p:spPr>
          <a:xfrm>
            <a:off x="2286000" y="4724400"/>
            <a:ext cx="304800" cy="0"/>
          </a:xfrm>
          <a:prstGeom prst="line">
            <a:avLst/>
          </a:prstGeom>
          <a:ln w="28575" cap="flat" cmpd="sng">
            <a:solidFill>
              <a:srgbClr val="FF3300"/>
            </a:solidFill>
            <a:prstDash val="solid"/>
            <a:headEnd type="none" w="med" len="med"/>
            <a:tailEnd type="none" w="med" len="med"/>
          </a:ln>
        </p:spPr>
      </p:sp>
      <p:sp>
        <p:nvSpPr>
          <p:cNvPr id="46086" name="Line 9"/>
          <p:cNvSpPr/>
          <p:nvPr/>
        </p:nvSpPr>
        <p:spPr>
          <a:xfrm>
            <a:off x="3962400" y="5181600"/>
            <a:ext cx="304800" cy="0"/>
          </a:xfrm>
          <a:prstGeom prst="line">
            <a:avLst/>
          </a:prstGeom>
          <a:ln w="28575" cap="flat" cmpd="sng">
            <a:solidFill>
              <a:srgbClr val="FF3300"/>
            </a:solidFill>
            <a:prstDash val="solid"/>
            <a:headEnd type="none" w="med" len="med"/>
            <a:tailEnd type="none" w="med" len="med"/>
          </a:ln>
        </p:spPr>
      </p:sp>
      <p:sp>
        <p:nvSpPr>
          <p:cNvPr id="46087" name="Line 10"/>
          <p:cNvSpPr/>
          <p:nvPr/>
        </p:nvSpPr>
        <p:spPr>
          <a:xfrm>
            <a:off x="5410200" y="4724400"/>
            <a:ext cx="228600" cy="0"/>
          </a:xfrm>
          <a:prstGeom prst="line">
            <a:avLst/>
          </a:prstGeom>
          <a:ln w="28575" cap="flat" cmpd="sng">
            <a:solidFill>
              <a:srgbClr val="FF3300"/>
            </a:solidFill>
            <a:prstDash val="solid"/>
            <a:headEnd type="none" w="med" len="med"/>
            <a:tailEnd type="none" w="med" len="med"/>
          </a:ln>
        </p:spPr>
      </p:sp>
      <p:sp>
        <p:nvSpPr>
          <p:cNvPr id="46088" name="Line 11"/>
          <p:cNvSpPr/>
          <p:nvPr/>
        </p:nvSpPr>
        <p:spPr>
          <a:xfrm>
            <a:off x="5410200" y="5181600"/>
            <a:ext cx="228600" cy="0"/>
          </a:xfrm>
          <a:prstGeom prst="line">
            <a:avLst/>
          </a:prstGeom>
          <a:ln w="28575" cap="flat" cmpd="sng">
            <a:solidFill>
              <a:srgbClr val="FF3300"/>
            </a:solidFill>
            <a:prstDash val="solid"/>
            <a:headEnd type="none" w="med" len="med"/>
            <a:tailEnd type="none" w="med" len="med"/>
          </a:ln>
        </p:spPr>
      </p:sp>
      <p:sp>
        <p:nvSpPr>
          <p:cNvPr id="46089" name="Line 12"/>
          <p:cNvSpPr/>
          <p:nvPr/>
        </p:nvSpPr>
        <p:spPr>
          <a:xfrm>
            <a:off x="6858000" y="4724400"/>
            <a:ext cx="228600" cy="0"/>
          </a:xfrm>
          <a:prstGeom prst="line">
            <a:avLst/>
          </a:prstGeom>
          <a:ln w="28575" cap="flat" cmpd="sng">
            <a:solidFill>
              <a:srgbClr val="FF3300"/>
            </a:solidFill>
            <a:prstDash val="solid"/>
            <a:headEnd type="none" w="med" len="med"/>
            <a:tailEnd type="none" w="med" len="med"/>
          </a:ln>
        </p:spPr>
      </p:sp>
      <p:sp>
        <p:nvSpPr>
          <p:cNvPr id="46090" name="Line 13"/>
          <p:cNvSpPr/>
          <p:nvPr/>
        </p:nvSpPr>
        <p:spPr>
          <a:xfrm>
            <a:off x="6858000" y="5181600"/>
            <a:ext cx="228600" cy="0"/>
          </a:xfrm>
          <a:prstGeom prst="line">
            <a:avLst/>
          </a:prstGeom>
          <a:ln w="28575" cap="flat" cmpd="sng">
            <a:solidFill>
              <a:srgbClr val="FF3300"/>
            </a:solidFill>
            <a:prstDash val="solid"/>
            <a:headEnd type="none" w="med" len="med"/>
            <a:tailEnd type="none" w="med" len="med"/>
          </a:ln>
        </p:spPr>
      </p:sp>
      <p:sp>
        <p:nvSpPr>
          <p:cNvPr id="46091" name="Line 12"/>
          <p:cNvSpPr/>
          <p:nvPr/>
        </p:nvSpPr>
        <p:spPr>
          <a:xfrm>
            <a:off x="8382000" y="5181600"/>
            <a:ext cx="228600" cy="0"/>
          </a:xfrm>
          <a:prstGeom prst="line">
            <a:avLst/>
          </a:prstGeom>
          <a:ln w="28575" cap="flat" cmpd="sng">
            <a:solidFill>
              <a:srgbClr val="FF3300"/>
            </a:solidFill>
            <a:prstDash val="solid"/>
            <a:headEnd type="none" w="med" len="med"/>
            <a:tailEnd type="none" w="med" len="med"/>
          </a:ln>
        </p:spPr>
      </p:sp>
      <p:sp>
        <p:nvSpPr>
          <p:cNvPr id="46092" name="Line 12"/>
          <p:cNvSpPr/>
          <p:nvPr/>
        </p:nvSpPr>
        <p:spPr>
          <a:xfrm>
            <a:off x="8458200" y="4724400"/>
            <a:ext cx="228600" cy="0"/>
          </a:xfrm>
          <a:prstGeom prst="line">
            <a:avLst/>
          </a:prstGeom>
          <a:ln w="28575" cap="flat" cmpd="sng">
            <a:solidFill>
              <a:srgbClr val="FF3300"/>
            </a:solidFill>
            <a:prstDash val="solid"/>
            <a:headEnd type="none" w="med" len="med"/>
            <a:tailEnd type="none" w="med" len="med"/>
          </a:ln>
        </p:spPr>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文本框 1"/>
          <p:cNvSpPr txBox="1"/>
          <p:nvPr/>
        </p:nvSpPr>
        <p:spPr>
          <a:xfrm>
            <a:off x="457308" y="762070"/>
            <a:ext cx="8305800" cy="5760551"/>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nSpc>
                <a:spcPts val="3400"/>
              </a:lnSpc>
              <a:spcBef>
                <a:spcPct val="0"/>
              </a:spcBef>
              <a:buClrTx/>
              <a:buNone/>
            </a:pPr>
            <a:r>
              <a:rPr lang="zh-CN" altLang="en-US" sz="2400" dirty="0" smtClean="0">
                <a:latin typeface="黑体" panose="02010609060101010101" pitchFamily="49" charset="-122"/>
                <a:ea typeface="黑体" panose="02010609060101010101" pitchFamily="49" charset="-122"/>
              </a:rPr>
              <a:t>根据</a:t>
            </a:r>
            <a:r>
              <a:rPr lang="zh-CN" altLang="en-US" sz="2400" dirty="0">
                <a:latin typeface="黑体" panose="02010609060101010101" pitchFamily="49" charset="-122"/>
                <a:ea typeface="黑体" panose="02010609060101010101" pitchFamily="49" charset="-122"/>
              </a:rPr>
              <a:t>错配切除修复原理，基因转变的几种类型产生的分子机制归纳如图</a:t>
            </a:r>
            <a:r>
              <a:rPr lang="en-US" altLang="zh-CN" sz="2400" dirty="0">
                <a:latin typeface="黑体" panose="02010609060101010101" pitchFamily="49" charset="-122"/>
                <a:ea typeface="黑体" panose="02010609060101010101" pitchFamily="49" charset="-122"/>
              </a:rPr>
              <a:t>7-9</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lvl="0" indent="0">
              <a:lnSpc>
                <a:spcPts val="3400"/>
              </a:lnSpc>
              <a:spcBef>
                <a:spcPct val="0"/>
              </a:spcBef>
              <a:buClrTx/>
              <a:buNone/>
            </a:pPr>
            <a:r>
              <a:rPr lang="zh-CN" altLang="en-US" sz="2400" dirty="0" smtClean="0">
                <a:latin typeface="黑体" panose="02010609060101010101" pitchFamily="49" charset="-122"/>
                <a:ea typeface="黑体" panose="02010609060101010101" pitchFamily="49" charset="-122"/>
              </a:rPr>
              <a:t>①</a:t>
            </a:r>
            <a:r>
              <a:rPr lang="zh-CN" altLang="en-US" sz="2400" dirty="0">
                <a:latin typeface="黑体" panose="02010609060101010101" pitchFamily="49" charset="-122"/>
                <a:ea typeface="黑体" panose="02010609060101010101" pitchFamily="49" charset="-122"/>
              </a:rPr>
              <a:t>两个杂种分子均未校正，复制后出现异常的</a:t>
            </a: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4g</a:t>
            </a:r>
            <a:r>
              <a:rPr lang="zh-CN" altLang="en-US" sz="2400" dirty="0">
                <a:latin typeface="黑体" panose="02010609060101010101" pitchFamily="49" charset="-122"/>
                <a:ea typeface="黑体" panose="02010609060101010101" pitchFamily="49" charset="-122"/>
              </a:rPr>
              <a:t>（或</a:t>
            </a:r>
            <a:r>
              <a:rPr lang="en-US" altLang="zh-CN" sz="2400" dirty="0">
                <a:latin typeface="黑体" panose="02010609060101010101" pitchFamily="49" charset="-122"/>
                <a:ea typeface="黑体" panose="02010609060101010101" pitchFamily="49" charset="-122"/>
              </a:rPr>
              <a:t>3∶1∶1∶3</a:t>
            </a:r>
            <a:r>
              <a:rPr lang="zh-CN" altLang="en-US" sz="2400" dirty="0">
                <a:latin typeface="黑体" panose="02010609060101010101" pitchFamily="49" charset="-122"/>
                <a:ea typeface="黑体" panose="02010609060101010101" pitchFamily="49" charset="-122"/>
              </a:rPr>
              <a:t>）的分离［图</a:t>
            </a:r>
            <a:r>
              <a:rPr lang="en-US" altLang="zh-CN" sz="2400" dirty="0">
                <a:latin typeface="黑体" panose="02010609060101010101" pitchFamily="49" charset="-122"/>
                <a:ea typeface="黑体" panose="02010609060101010101" pitchFamily="49" charset="-122"/>
              </a:rPr>
              <a:t>7-9</a:t>
            </a:r>
            <a:r>
              <a:rPr lang="zh-CN" altLang="en-US" sz="2400" dirty="0">
                <a:latin typeface="黑体" panose="02010609060101010101" pitchFamily="49" charset="-122"/>
                <a:ea typeface="黑体" panose="02010609060101010101" pitchFamily="49" charset="-122"/>
                <a:hlinkClick r:id="rId2" action="ppaction://hlinksldjump"/>
              </a:rPr>
              <a:t>（</a:t>
            </a:r>
            <a:r>
              <a:rPr lang="en-US" altLang="zh-CN" sz="2400" dirty="0">
                <a:latin typeface="黑体" panose="02010609060101010101" pitchFamily="49" charset="-122"/>
                <a:ea typeface="黑体" panose="02010609060101010101" pitchFamily="49" charset="-122"/>
                <a:hlinkClick r:id="rId2" action="ppaction://hlinksldjump"/>
              </a:rPr>
              <a:t>a</a:t>
            </a:r>
            <a:r>
              <a:rPr lang="zh-CN" altLang="en-US" sz="2400" dirty="0">
                <a:latin typeface="黑体" panose="02010609060101010101" pitchFamily="49" charset="-122"/>
                <a:ea typeface="黑体" panose="02010609060101010101" pitchFamily="49" charset="-122"/>
                <a:hlinkClick r:id="rId2" action="ppaction://hlinksldjump"/>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lvl="0" indent="0">
              <a:lnSpc>
                <a:spcPts val="3400"/>
              </a:lnSpc>
              <a:spcBef>
                <a:spcPct val="0"/>
              </a:spcBef>
              <a:buClrTx/>
              <a:buNone/>
            </a:pPr>
            <a:r>
              <a:rPr lang="zh-CN" altLang="en-US" sz="2400" dirty="0" smtClean="0">
                <a:latin typeface="黑体" panose="02010609060101010101" pitchFamily="49" charset="-122"/>
                <a:ea typeface="黑体" panose="02010609060101010101" pitchFamily="49" charset="-122"/>
              </a:rPr>
              <a:t>②</a:t>
            </a:r>
            <a:r>
              <a:rPr lang="zh-CN" altLang="en-US" sz="2400" dirty="0">
                <a:latin typeface="黑体" panose="02010609060101010101" pitchFamily="49" charset="-122"/>
                <a:ea typeface="黑体" panose="02010609060101010101" pitchFamily="49" charset="-122"/>
              </a:rPr>
              <a:t>一个杂种分子校正为＋，或校正为</a:t>
            </a:r>
            <a:r>
              <a:rPr lang="en-US" altLang="zh-CN" sz="2400" dirty="0">
                <a:latin typeface="黑体" panose="02010609060101010101" pitchFamily="49" charset="-122"/>
                <a:ea typeface="黑体" panose="02010609060101010101" pitchFamily="49" charset="-122"/>
              </a:rPr>
              <a:t>g</a:t>
            </a:r>
            <a:r>
              <a:rPr lang="zh-CN" altLang="en-US" sz="2400" dirty="0">
                <a:latin typeface="黑体" panose="02010609060101010101" pitchFamily="49" charset="-122"/>
                <a:ea typeface="黑体" panose="02010609060101010101" pitchFamily="49" charset="-122"/>
              </a:rPr>
              <a:t>时，则发生另一种类型的半染色单体转变，前者修复后出现</a:t>
            </a:r>
            <a:r>
              <a:rPr lang="en-US" altLang="zh-CN" sz="2400" dirty="0">
                <a:latin typeface="黑体" panose="02010609060101010101" pitchFamily="49" charset="-122"/>
                <a:ea typeface="黑体" panose="02010609060101010101" pitchFamily="49" charset="-122"/>
              </a:rPr>
              <a:t>5∶3</a:t>
            </a:r>
            <a:r>
              <a:rPr lang="zh-CN" altLang="en-US" sz="2400" dirty="0">
                <a:latin typeface="黑体" panose="02010609060101010101" pitchFamily="49" charset="-122"/>
                <a:ea typeface="黑体" panose="02010609060101010101" pitchFamily="49" charset="-122"/>
              </a:rPr>
              <a:t>的分离，后者子囊孢子的异常分离比为</a:t>
            </a:r>
            <a:r>
              <a:rPr lang="en-US" altLang="zh-CN" sz="2400" dirty="0">
                <a:latin typeface="黑体" panose="02010609060101010101" pitchFamily="49" charset="-122"/>
                <a:ea typeface="黑体" panose="02010609060101010101" pitchFamily="49" charset="-122"/>
              </a:rPr>
              <a:t>3∶5</a:t>
            </a:r>
            <a:r>
              <a:rPr lang="zh-CN" altLang="en-US" sz="2400" dirty="0">
                <a:latin typeface="黑体" panose="02010609060101010101" pitchFamily="49" charset="-122"/>
                <a:ea typeface="黑体" panose="02010609060101010101" pitchFamily="49" charset="-122"/>
              </a:rPr>
              <a:t>［图</a:t>
            </a:r>
            <a:r>
              <a:rPr lang="en-US" altLang="zh-CN" sz="2400" dirty="0">
                <a:latin typeface="黑体" panose="02010609060101010101" pitchFamily="49" charset="-122"/>
                <a:ea typeface="黑体" panose="02010609060101010101" pitchFamily="49" charset="-122"/>
              </a:rPr>
              <a:t>7-9</a:t>
            </a:r>
            <a:r>
              <a:rPr lang="zh-CN" altLang="en-US" sz="2400" dirty="0">
                <a:latin typeface="黑体" panose="02010609060101010101" pitchFamily="49" charset="-122"/>
                <a:ea typeface="黑体" panose="02010609060101010101" pitchFamily="49" charset="-122"/>
                <a:hlinkClick r:id="rId2" action="ppaction://hlinksldjump"/>
              </a:rPr>
              <a:t>（</a:t>
            </a:r>
            <a:r>
              <a:rPr lang="en-US" altLang="zh-CN" sz="2400" dirty="0">
                <a:latin typeface="黑体" panose="02010609060101010101" pitchFamily="49" charset="-122"/>
                <a:ea typeface="黑体" panose="02010609060101010101" pitchFamily="49" charset="-122"/>
                <a:hlinkClick r:id="rId2" action="ppaction://hlinksldjump"/>
              </a:rPr>
              <a:t>b</a:t>
            </a:r>
            <a:r>
              <a:rPr lang="zh-CN" altLang="en-US" sz="2400" dirty="0">
                <a:latin typeface="黑体" panose="02010609060101010101" pitchFamily="49" charset="-122"/>
                <a:ea typeface="黑体" panose="02010609060101010101" pitchFamily="49" charset="-122"/>
                <a:hlinkClick r:id="rId2" action="ppaction://hlinksldjump"/>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lvl="0" indent="0">
              <a:lnSpc>
                <a:spcPts val="3400"/>
              </a:lnSpc>
              <a:spcBef>
                <a:spcPct val="0"/>
              </a:spcBef>
              <a:buClrTx/>
              <a:buNone/>
            </a:pPr>
            <a:r>
              <a:rPr lang="zh-CN" altLang="en-US" sz="2400" dirty="0" smtClean="0">
                <a:latin typeface="黑体" panose="02010609060101010101" pitchFamily="49" charset="-122"/>
                <a:ea typeface="黑体" panose="02010609060101010101" pitchFamily="49" charset="-122"/>
              </a:rPr>
              <a:t>③</a:t>
            </a:r>
            <a:r>
              <a:rPr lang="zh-CN" altLang="en-US" sz="2400" dirty="0">
                <a:latin typeface="黑体" panose="02010609060101010101" pitchFamily="49" charset="-122"/>
                <a:ea typeface="黑体" panose="02010609060101010101" pitchFamily="49" charset="-122"/>
              </a:rPr>
              <a:t>两个杂种分子都被校正到＋（或</a:t>
            </a:r>
            <a:r>
              <a:rPr lang="en-US" altLang="zh-CN" sz="2400" dirty="0">
                <a:latin typeface="黑体" panose="02010609060101010101" pitchFamily="49" charset="-122"/>
                <a:ea typeface="黑体" panose="02010609060101010101" pitchFamily="49" charset="-122"/>
              </a:rPr>
              <a:t>g</a:t>
            </a:r>
            <a:r>
              <a:rPr lang="zh-CN" altLang="en-US" sz="2400" dirty="0">
                <a:latin typeface="黑体" panose="02010609060101010101" pitchFamily="49" charset="-122"/>
                <a:ea typeface="黑体" panose="02010609060101010101" pitchFamily="49" charset="-122"/>
              </a:rPr>
              <a:t>）时，修复后出现</a:t>
            </a:r>
            <a:r>
              <a:rPr lang="en-US" altLang="zh-CN" sz="2400" dirty="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2g</a:t>
            </a:r>
            <a:r>
              <a:rPr lang="zh-CN" altLang="en-US" sz="2400" dirty="0">
                <a:latin typeface="黑体" panose="02010609060101010101" pitchFamily="49" charset="-122"/>
                <a:ea typeface="黑体" panose="02010609060101010101" pitchFamily="49" charset="-122"/>
              </a:rPr>
              <a:t>（或</a:t>
            </a: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6g</a:t>
            </a:r>
            <a:r>
              <a:rPr lang="zh-CN" altLang="en-US" sz="2400" dirty="0">
                <a:latin typeface="黑体" panose="02010609060101010101" pitchFamily="49" charset="-122"/>
                <a:ea typeface="黑体" panose="02010609060101010101" pitchFamily="49" charset="-122"/>
              </a:rPr>
              <a:t>）的异常分离［图</a:t>
            </a:r>
            <a:r>
              <a:rPr lang="en-US" altLang="zh-CN" sz="2400" dirty="0">
                <a:latin typeface="黑体" panose="02010609060101010101" pitchFamily="49" charset="-122"/>
                <a:ea typeface="黑体" panose="02010609060101010101" pitchFamily="49" charset="-122"/>
              </a:rPr>
              <a:t>7-9</a:t>
            </a:r>
            <a:r>
              <a:rPr lang="zh-CN" altLang="en-US" sz="2400" dirty="0">
                <a:latin typeface="黑体" panose="02010609060101010101" pitchFamily="49" charset="-122"/>
                <a:ea typeface="黑体" panose="02010609060101010101" pitchFamily="49" charset="-122"/>
                <a:hlinkClick r:id="rId2" action="ppaction://hlinksldjump"/>
              </a:rPr>
              <a:t>（</a:t>
            </a:r>
            <a:r>
              <a:rPr lang="en-US" altLang="zh-CN" sz="2400" dirty="0">
                <a:latin typeface="黑体" panose="02010609060101010101" pitchFamily="49" charset="-122"/>
                <a:ea typeface="黑体" panose="02010609060101010101" pitchFamily="49" charset="-122"/>
                <a:hlinkClick r:id="rId2" action="ppaction://hlinksldjump"/>
              </a:rPr>
              <a:t>c</a:t>
            </a:r>
            <a:r>
              <a:rPr lang="zh-CN" altLang="en-US" sz="2400" dirty="0">
                <a:latin typeface="黑体" panose="02010609060101010101" pitchFamily="49" charset="-122"/>
                <a:ea typeface="黑体" panose="02010609060101010101" pitchFamily="49" charset="-122"/>
                <a:hlinkClick r:id="rId2" action="ppaction://hlinksldjump"/>
              </a:rPr>
              <a:t>）</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pPr marL="0" lvl="0" indent="0">
              <a:lnSpc>
                <a:spcPts val="3400"/>
              </a:lnSpc>
              <a:spcBef>
                <a:spcPct val="0"/>
              </a:spcBef>
              <a:buClrTx/>
              <a:buNone/>
            </a:pPr>
            <a:r>
              <a:rPr lang="zh-CN" altLang="en-US" sz="2400" dirty="0" smtClean="0">
                <a:latin typeface="黑体" panose="02010609060101010101" pitchFamily="49" charset="-122"/>
                <a:ea typeface="黑体" panose="02010609060101010101" pitchFamily="49" charset="-122"/>
              </a:rPr>
              <a:t>④</a:t>
            </a:r>
            <a:r>
              <a:rPr lang="zh-CN" altLang="en-US" sz="2400" dirty="0">
                <a:latin typeface="黑体" panose="02010609060101010101" pitchFamily="49" charset="-122"/>
                <a:ea typeface="黑体" panose="02010609060101010101" pitchFamily="49" charset="-122"/>
              </a:rPr>
              <a:t>当两个杂种分子都按原来两个亲本的遗传结构进行修复时，则减数分裂</a:t>
            </a: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个产物恢复成</a:t>
            </a:r>
            <a:r>
              <a:rPr lang="en-US" altLang="zh-CN" sz="2400" dirty="0">
                <a:latin typeface="黑体" panose="02010609060101010101" pitchFamily="49" charset="-122"/>
                <a:ea typeface="黑体" panose="02010609060101010101" pitchFamily="49" charset="-122"/>
              </a:rPr>
              <a:t>G—C</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G—C</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A—T</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A—T</a:t>
            </a:r>
            <a:r>
              <a:rPr lang="zh-CN" altLang="en-US" sz="2400" dirty="0">
                <a:latin typeface="黑体" panose="02010609060101010101" pitchFamily="49" charset="-122"/>
                <a:ea typeface="黑体" panose="02010609060101010101" pitchFamily="49" charset="-122"/>
              </a:rPr>
              <a:t>的正常配对状态，子囊孢子分离正常，呈现</a:t>
            </a: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4g</a:t>
            </a:r>
            <a:r>
              <a:rPr lang="zh-CN" altLang="en-US" sz="2400" dirty="0">
                <a:latin typeface="黑体" panose="02010609060101010101" pitchFamily="49" charset="-122"/>
                <a:ea typeface="黑体" panose="02010609060101010101" pitchFamily="49" charset="-122"/>
              </a:rPr>
              <a:t>的结果［图</a:t>
            </a:r>
            <a:r>
              <a:rPr lang="en-US" altLang="zh-CN" sz="2400" dirty="0">
                <a:latin typeface="黑体" panose="02010609060101010101" pitchFamily="49" charset="-122"/>
                <a:ea typeface="黑体" panose="02010609060101010101" pitchFamily="49" charset="-122"/>
                <a:hlinkClick r:id="rId2" action="ppaction://hlinksldjump"/>
              </a:rPr>
              <a:t>7-9</a:t>
            </a:r>
            <a:r>
              <a:rPr lang="zh-CN" altLang="en-US" sz="2400" dirty="0">
                <a:latin typeface="黑体" panose="02010609060101010101" pitchFamily="49" charset="-122"/>
                <a:ea typeface="黑体" panose="02010609060101010101" pitchFamily="49" charset="-122"/>
                <a:hlinkClick r:id="rId2" action="ppaction://hlinksldjump"/>
              </a:rPr>
              <a:t>（</a:t>
            </a:r>
            <a:r>
              <a:rPr lang="en-US" altLang="zh-CN" sz="2400" dirty="0">
                <a:latin typeface="黑体" panose="02010609060101010101" pitchFamily="49" charset="-122"/>
                <a:ea typeface="黑体" panose="02010609060101010101" pitchFamily="49" charset="-122"/>
                <a:hlinkClick r:id="rId2" action="ppaction://hlinksldjump"/>
              </a:rPr>
              <a:t>d</a:t>
            </a:r>
            <a:r>
              <a:rPr lang="zh-CN" altLang="en-US" sz="2400" dirty="0" smtClean="0">
                <a:latin typeface="黑体" panose="02010609060101010101" pitchFamily="49" charset="-122"/>
                <a:ea typeface="黑体" panose="02010609060101010101" pitchFamily="49" charset="-122"/>
                <a:hlinkClick r:id="rId2" action="ppaction://hlinksldjump"/>
              </a:rPr>
              <a:t>）</a:t>
            </a:r>
            <a:r>
              <a:rPr lang="zh-CN" altLang="en-US" sz="2400" dirty="0" smtClean="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p:cNvSpPr>
          <p:nvPr>
            <p:ph idx="1"/>
          </p:nvPr>
        </p:nvSpPr>
        <p:spPr>
          <a:xfrm>
            <a:off x="342844" y="452405"/>
            <a:ext cx="8610374" cy="2426615"/>
          </a:xfrm>
          <a:ln/>
        </p:spPr>
        <p:txBody>
          <a:bodyPr vert="horz" wrap="square" lIns="91440" tIns="45720" rIns="91440" bIns="45720" anchor="t" anchorCtr="0"/>
          <a:lstStyle/>
          <a:p>
            <a:pPr marL="0" indent="0">
              <a:lnSpc>
                <a:spcPct val="150000"/>
              </a:lnSpc>
              <a:buNone/>
            </a:pPr>
            <a:r>
              <a:rPr lang="zh-CN" altLang="en-US" sz="2800" dirty="0">
                <a:solidFill>
                  <a:srgbClr val="FFFF00"/>
                </a:solidFill>
                <a:latin typeface="Times New Roman" panose="02020603050405020304" pitchFamily="18" charset="0"/>
                <a:ea typeface="黑体" panose="02010609060101010101" pitchFamily="49" charset="-122"/>
              </a:rPr>
              <a:t>基因转变具有以下几个特点</a:t>
            </a:r>
            <a:r>
              <a:rPr lang="en-US" altLang="zh-CN" sz="2800" dirty="0">
                <a:solidFill>
                  <a:srgbClr val="FFFF00"/>
                </a:solidFill>
                <a:latin typeface="Times New Roman" panose="02020603050405020304" pitchFamily="18" charset="0"/>
                <a:ea typeface="黑体" panose="02010609060101010101" pitchFamily="49" charset="-122"/>
              </a:rPr>
              <a:t>:</a:t>
            </a:r>
          </a:p>
          <a:p>
            <a:pPr marL="0" indent="0">
              <a:buNone/>
            </a:pPr>
            <a:r>
              <a:rPr lang="en-US" altLang="zh-CN" sz="2400" dirty="0">
                <a:solidFill>
                  <a:srgbClr val="FFFF00"/>
                </a:solidFill>
                <a:latin typeface="Times New Roman" panose="02020603050405020304" pitchFamily="18" charset="0"/>
                <a:ea typeface="黑体" panose="02010609060101010101" pitchFamily="49" charset="-122"/>
              </a:rPr>
              <a:t>(1)</a:t>
            </a:r>
            <a:r>
              <a:rPr lang="zh-CN" altLang="en-US" sz="2400" dirty="0" smtClean="0">
                <a:solidFill>
                  <a:srgbClr val="FFFF00"/>
                </a:solidFill>
                <a:latin typeface="Times New Roman" panose="02020603050405020304" pitchFamily="18" charset="0"/>
                <a:ea typeface="黑体" panose="02010609060101010101" pitchFamily="49" charset="-122"/>
              </a:rPr>
              <a:t>负干涉。</a:t>
            </a:r>
            <a:r>
              <a:rPr lang="en-US" altLang="zh-CN" sz="2400" dirty="0" smtClean="0">
                <a:solidFill>
                  <a:srgbClr val="FFFF00"/>
                </a:solidFill>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由于某些不配对碱基切除修复校正的结果与该区发生双交换的效应一致，其实是基因转变的结果，因此出现</a:t>
            </a:r>
            <a:r>
              <a:rPr lang="en-US" altLang="zh-CN" sz="2400" dirty="0">
                <a:solidFill>
                  <a:schemeClr val="tx1"/>
                </a:solidFill>
                <a:latin typeface="Times New Roman" panose="02020603050405020304" pitchFamily="18" charset="0"/>
                <a:ea typeface="黑体" panose="02010609060101010101" pitchFamily="49" charset="-122"/>
              </a:rPr>
              <a:t>C </a:t>
            </a:r>
            <a:r>
              <a:rPr lang="zh-CN" altLang="en-US" sz="2400" dirty="0">
                <a:solidFill>
                  <a:schemeClr val="tx1"/>
                </a:solidFill>
                <a:latin typeface="Times New Roman" panose="02020603050405020304" pitchFamily="18" charset="0"/>
                <a:ea typeface="黑体" panose="02010609060101010101" pitchFamily="49" charset="-122"/>
              </a:rPr>
              <a:t>值（并发系数）大于</a:t>
            </a:r>
            <a:r>
              <a:rPr lang="en-US" altLang="zh-CN" sz="2400" dirty="0">
                <a:solidFill>
                  <a:schemeClr val="tx1"/>
                </a:solidFill>
                <a:latin typeface="Times New Roman" panose="02020603050405020304" pitchFamily="18" charset="0"/>
                <a:ea typeface="黑体" panose="02010609060101010101" pitchFamily="49" charset="-122"/>
              </a:rPr>
              <a:t>1</a:t>
            </a:r>
            <a:r>
              <a:rPr lang="zh-CN" altLang="en-US" sz="2400" dirty="0">
                <a:solidFill>
                  <a:schemeClr val="tx1"/>
                </a:solidFill>
                <a:latin typeface="Times New Roman" panose="02020603050405020304" pitchFamily="18" charset="0"/>
                <a:ea typeface="黑体" panose="02010609060101010101" pitchFamily="49" charset="-122"/>
              </a:rPr>
              <a:t>，这称为</a:t>
            </a:r>
            <a:r>
              <a:rPr lang="zh-CN" altLang="en-US" sz="2400" dirty="0" smtClean="0">
                <a:solidFill>
                  <a:schemeClr val="tx1"/>
                </a:solidFill>
                <a:latin typeface="Times New Roman" panose="02020603050405020304" pitchFamily="18" charset="0"/>
                <a:ea typeface="黑体" panose="02010609060101010101" pitchFamily="49" charset="-122"/>
              </a:rPr>
              <a:t>负干涉，</a:t>
            </a:r>
            <a:r>
              <a:rPr lang="zh-CN" altLang="en-US" sz="2400" dirty="0">
                <a:solidFill>
                  <a:schemeClr val="tx1"/>
                </a:solidFill>
                <a:latin typeface="Times New Roman" panose="02020603050405020304" pitchFamily="18" charset="0"/>
                <a:ea typeface="黑体" panose="02010609060101010101" pitchFamily="49" charset="-122"/>
              </a:rPr>
              <a:t>即一个区域的交换引起邻近区域另一次交换频率增加的</a:t>
            </a:r>
            <a:r>
              <a:rPr lang="zh-CN" altLang="en-US" sz="2400" dirty="0" smtClean="0">
                <a:solidFill>
                  <a:schemeClr val="tx1"/>
                </a:solidFill>
                <a:latin typeface="Times New Roman" panose="02020603050405020304" pitchFamily="18" charset="0"/>
                <a:ea typeface="黑体" panose="02010609060101010101" pitchFamily="49" charset="-122"/>
              </a:rPr>
              <a:t>现象</a:t>
            </a:r>
            <a:r>
              <a:rPr lang="zh-CN" altLang="en-US" sz="2400" dirty="0" smtClean="0">
                <a:latin typeface="Times New Roman" panose="02020603050405020304" pitchFamily="18" charset="0"/>
                <a:ea typeface="黑体" panose="02010609060101010101" pitchFamily="49" charset="-122"/>
              </a:rPr>
              <a:t>。</a:t>
            </a:r>
            <a:r>
              <a:rPr lang="zh-CN" altLang="en-US" sz="2400" dirty="0" smtClean="0">
                <a:latin typeface="华文新魏" pitchFamily="2" charset="-122"/>
                <a:ea typeface="华文新魏" pitchFamily="2" charset="-122"/>
              </a:rPr>
              <a:t>   </a:t>
            </a:r>
            <a:endParaRPr lang="zh-CN" altLang="en-US" sz="2400" dirty="0">
              <a:latin typeface="华文新魏" pitchFamily="2" charset="-122"/>
              <a:ea typeface="华文新魏" pitchFamily="2" charset="-122"/>
            </a:endParaRPr>
          </a:p>
        </p:txBody>
      </p:sp>
      <p:grpSp>
        <p:nvGrpSpPr>
          <p:cNvPr id="18" name="组合 17"/>
          <p:cNvGrpSpPr/>
          <p:nvPr/>
        </p:nvGrpSpPr>
        <p:grpSpPr>
          <a:xfrm>
            <a:off x="744970" y="3068782"/>
            <a:ext cx="1612900" cy="2206572"/>
            <a:chOff x="5676" y="951"/>
            <a:chExt cx="2072" cy="3206"/>
          </a:xfrm>
        </p:grpSpPr>
        <p:grpSp>
          <p:nvGrpSpPr>
            <p:cNvPr id="10" name="组合 9"/>
            <p:cNvGrpSpPr/>
            <p:nvPr/>
          </p:nvGrpSpPr>
          <p:grpSpPr>
            <a:xfrm>
              <a:off x="5676" y="951"/>
              <a:ext cx="745" cy="3206"/>
              <a:chOff x="5676" y="951"/>
              <a:chExt cx="745" cy="3206"/>
            </a:xfrm>
          </p:grpSpPr>
          <p:cxnSp>
            <p:nvCxnSpPr>
              <p:cNvPr id="4" name="直接连接符 3"/>
              <p:cNvCxnSpPr/>
              <p:nvPr/>
            </p:nvCxnSpPr>
            <p:spPr>
              <a:xfrm flipH="1">
                <a:off x="6344" y="1177"/>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6358" y="3148"/>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302" y="1786"/>
                <a:ext cx="119" cy="1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676" y="951"/>
                <a:ext cx="528" cy="579"/>
              </a:xfrm>
              <a:prstGeom prst="rect">
                <a:avLst/>
              </a:prstGeom>
              <a:noFill/>
            </p:spPr>
            <p:txBody>
              <a:bodyPr wrap="square" rtlCol="0">
                <a:spAutoFit/>
              </a:bodyPr>
              <a:lstStyle/>
              <a:p>
                <a:r>
                  <a:rPr lang="en-US" altLang="zh-CN"/>
                  <a:t>A</a:t>
                </a:r>
              </a:p>
            </p:txBody>
          </p:sp>
          <p:sp>
            <p:nvSpPr>
              <p:cNvPr id="8" name="文本框 7"/>
              <p:cNvSpPr txBox="1"/>
              <p:nvPr/>
            </p:nvSpPr>
            <p:spPr>
              <a:xfrm>
                <a:off x="5676" y="2177"/>
                <a:ext cx="529" cy="579"/>
              </a:xfrm>
              <a:prstGeom prst="rect">
                <a:avLst/>
              </a:prstGeom>
              <a:noFill/>
            </p:spPr>
            <p:txBody>
              <a:bodyPr wrap="square" rtlCol="0">
                <a:spAutoFit/>
              </a:bodyPr>
              <a:lstStyle/>
              <a:p>
                <a:r>
                  <a:rPr lang="en-US" altLang="zh-CN"/>
                  <a:t>B</a:t>
                </a:r>
              </a:p>
            </p:txBody>
          </p:sp>
          <p:sp>
            <p:nvSpPr>
              <p:cNvPr id="9" name="文本框 8"/>
              <p:cNvSpPr txBox="1"/>
              <p:nvPr/>
            </p:nvSpPr>
            <p:spPr>
              <a:xfrm>
                <a:off x="5676" y="3578"/>
                <a:ext cx="549" cy="579"/>
              </a:xfrm>
              <a:prstGeom prst="rect">
                <a:avLst/>
              </a:prstGeom>
              <a:noFill/>
            </p:spPr>
            <p:txBody>
              <a:bodyPr wrap="square" rtlCol="0">
                <a:spAutoFit/>
              </a:bodyPr>
              <a:lstStyle/>
              <a:p>
                <a:r>
                  <a:rPr lang="en-US" altLang="zh-CN"/>
                  <a:t>D</a:t>
                </a:r>
              </a:p>
            </p:txBody>
          </p:sp>
        </p:grpSp>
        <p:grpSp>
          <p:nvGrpSpPr>
            <p:cNvPr id="11" name="组合 10"/>
            <p:cNvGrpSpPr/>
            <p:nvPr/>
          </p:nvGrpSpPr>
          <p:grpSpPr>
            <a:xfrm>
              <a:off x="6928" y="951"/>
              <a:ext cx="820" cy="3206"/>
              <a:chOff x="6302" y="951"/>
              <a:chExt cx="820" cy="3206"/>
            </a:xfrm>
          </p:grpSpPr>
          <p:cxnSp>
            <p:nvCxnSpPr>
              <p:cNvPr id="12" name="直接连接符 11"/>
              <p:cNvCxnSpPr/>
              <p:nvPr/>
            </p:nvCxnSpPr>
            <p:spPr>
              <a:xfrm flipH="1">
                <a:off x="6344" y="1177"/>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358" y="3148"/>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302" y="1786"/>
                <a:ext cx="119" cy="1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634" y="951"/>
                <a:ext cx="488" cy="579"/>
              </a:xfrm>
              <a:prstGeom prst="rect">
                <a:avLst/>
              </a:prstGeom>
              <a:noFill/>
            </p:spPr>
            <p:txBody>
              <a:bodyPr wrap="square" rtlCol="0">
                <a:spAutoFit/>
              </a:bodyPr>
              <a:lstStyle/>
              <a:p>
                <a:r>
                  <a:rPr lang="en-US" altLang="zh-CN"/>
                  <a:t>a</a:t>
                </a:r>
              </a:p>
            </p:txBody>
          </p:sp>
          <p:sp>
            <p:nvSpPr>
              <p:cNvPr id="16" name="文本框 15"/>
              <p:cNvSpPr txBox="1"/>
              <p:nvPr/>
            </p:nvSpPr>
            <p:spPr>
              <a:xfrm>
                <a:off x="6634" y="2177"/>
                <a:ext cx="488" cy="579"/>
              </a:xfrm>
              <a:prstGeom prst="rect">
                <a:avLst/>
              </a:prstGeom>
              <a:noFill/>
            </p:spPr>
            <p:txBody>
              <a:bodyPr wrap="square" rtlCol="0">
                <a:spAutoFit/>
              </a:bodyPr>
              <a:lstStyle/>
              <a:p>
                <a:r>
                  <a:rPr lang="en-US" altLang="zh-CN"/>
                  <a:t>b</a:t>
                </a:r>
              </a:p>
            </p:txBody>
          </p:sp>
          <p:sp>
            <p:nvSpPr>
              <p:cNvPr id="17" name="文本框 16"/>
              <p:cNvSpPr txBox="1"/>
              <p:nvPr/>
            </p:nvSpPr>
            <p:spPr>
              <a:xfrm>
                <a:off x="6490" y="3578"/>
                <a:ext cx="488" cy="579"/>
              </a:xfrm>
              <a:prstGeom prst="rect">
                <a:avLst/>
              </a:prstGeom>
              <a:noFill/>
            </p:spPr>
            <p:txBody>
              <a:bodyPr wrap="square" rtlCol="0">
                <a:spAutoFit/>
              </a:bodyPr>
              <a:lstStyle/>
              <a:p>
                <a:r>
                  <a:rPr lang="en-US" altLang="zh-CN"/>
                  <a:t>d</a:t>
                </a:r>
              </a:p>
            </p:txBody>
          </p:sp>
        </p:grpSp>
      </p:grpSp>
      <p:grpSp>
        <p:nvGrpSpPr>
          <p:cNvPr id="2" name="组合 1"/>
          <p:cNvGrpSpPr/>
          <p:nvPr/>
        </p:nvGrpSpPr>
        <p:grpSpPr>
          <a:xfrm>
            <a:off x="4410676" y="3068782"/>
            <a:ext cx="1852930" cy="2285191"/>
            <a:chOff x="5676" y="951"/>
            <a:chExt cx="2139" cy="3182"/>
          </a:xfrm>
        </p:grpSpPr>
        <p:grpSp>
          <p:nvGrpSpPr>
            <p:cNvPr id="3" name="组合 2"/>
            <p:cNvGrpSpPr/>
            <p:nvPr/>
          </p:nvGrpSpPr>
          <p:grpSpPr>
            <a:xfrm>
              <a:off x="5676" y="951"/>
              <a:ext cx="745" cy="3182"/>
              <a:chOff x="5676" y="951"/>
              <a:chExt cx="745" cy="3182"/>
            </a:xfrm>
          </p:grpSpPr>
          <p:cxnSp>
            <p:nvCxnSpPr>
              <p:cNvPr id="19" name="直接连接符 18"/>
              <p:cNvCxnSpPr/>
              <p:nvPr/>
            </p:nvCxnSpPr>
            <p:spPr>
              <a:xfrm flipH="1">
                <a:off x="6344" y="1177"/>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358" y="3148"/>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302" y="1786"/>
                <a:ext cx="119" cy="1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676" y="951"/>
                <a:ext cx="528" cy="555"/>
              </a:xfrm>
              <a:prstGeom prst="rect">
                <a:avLst/>
              </a:prstGeom>
              <a:noFill/>
            </p:spPr>
            <p:txBody>
              <a:bodyPr wrap="square" rtlCol="0">
                <a:spAutoFit/>
              </a:bodyPr>
              <a:lstStyle/>
              <a:p>
                <a:r>
                  <a:rPr lang="en-US" altLang="zh-CN"/>
                  <a:t>A</a:t>
                </a:r>
              </a:p>
            </p:txBody>
          </p:sp>
          <p:sp>
            <p:nvSpPr>
              <p:cNvPr id="23" name="文本框 22"/>
              <p:cNvSpPr txBox="1"/>
              <p:nvPr/>
            </p:nvSpPr>
            <p:spPr>
              <a:xfrm>
                <a:off x="5676" y="2177"/>
                <a:ext cx="510" cy="555"/>
              </a:xfrm>
              <a:prstGeom prst="rect">
                <a:avLst/>
              </a:prstGeom>
              <a:noFill/>
            </p:spPr>
            <p:txBody>
              <a:bodyPr wrap="square" rtlCol="0">
                <a:spAutoFit/>
              </a:bodyPr>
              <a:lstStyle/>
              <a:p>
                <a:r>
                  <a:rPr lang="en-US" altLang="zh-CN"/>
                  <a:t>b</a:t>
                </a:r>
              </a:p>
            </p:txBody>
          </p:sp>
          <p:sp>
            <p:nvSpPr>
              <p:cNvPr id="24" name="文本框 23"/>
              <p:cNvSpPr txBox="1"/>
              <p:nvPr/>
            </p:nvSpPr>
            <p:spPr>
              <a:xfrm>
                <a:off x="5676" y="3578"/>
                <a:ext cx="548" cy="555"/>
              </a:xfrm>
              <a:prstGeom prst="rect">
                <a:avLst/>
              </a:prstGeom>
              <a:noFill/>
            </p:spPr>
            <p:txBody>
              <a:bodyPr wrap="square" rtlCol="0">
                <a:spAutoFit/>
              </a:bodyPr>
              <a:lstStyle/>
              <a:p>
                <a:r>
                  <a:rPr lang="en-US" altLang="zh-CN" dirty="0" smtClean="0"/>
                  <a:t>D</a:t>
                </a:r>
                <a:endParaRPr lang="en-US" altLang="zh-CN" dirty="0"/>
              </a:p>
            </p:txBody>
          </p:sp>
        </p:grpSp>
        <p:grpSp>
          <p:nvGrpSpPr>
            <p:cNvPr id="25" name="组合 24"/>
            <p:cNvGrpSpPr/>
            <p:nvPr/>
          </p:nvGrpSpPr>
          <p:grpSpPr>
            <a:xfrm>
              <a:off x="6928" y="951"/>
              <a:ext cx="887" cy="3182"/>
              <a:chOff x="6302" y="951"/>
              <a:chExt cx="887" cy="3182"/>
            </a:xfrm>
          </p:grpSpPr>
          <p:cxnSp>
            <p:nvCxnSpPr>
              <p:cNvPr id="26" name="直接连接符 25"/>
              <p:cNvCxnSpPr/>
              <p:nvPr/>
            </p:nvCxnSpPr>
            <p:spPr>
              <a:xfrm flipH="1">
                <a:off x="6344" y="1177"/>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6358" y="3148"/>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302" y="1786"/>
                <a:ext cx="119" cy="1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6634" y="951"/>
                <a:ext cx="488" cy="555"/>
              </a:xfrm>
              <a:prstGeom prst="rect">
                <a:avLst/>
              </a:prstGeom>
              <a:noFill/>
            </p:spPr>
            <p:txBody>
              <a:bodyPr wrap="square" rtlCol="0">
                <a:spAutoFit/>
              </a:bodyPr>
              <a:lstStyle/>
              <a:p>
                <a:r>
                  <a:rPr lang="en-US" altLang="zh-CN"/>
                  <a:t>a</a:t>
                </a:r>
              </a:p>
            </p:txBody>
          </p:sp>
          <p:sp>
            <p:nvSpPr>
              <p:cNvPr id="30" name="文本框 29"/>
              <p:cNvSpPr txBox="1"/>
              <p:nvPr/>
            </p:nvSpPr>
            <p:spPr>
              <a:xfrm>
                <a:off x="6634" y="2177"/>
                <a:ext cx="555" cy="555"/>
              </a:xfrm>
              <a:prstGeom prst="rect">
                <a:avLst/>
              </a:prstGeom>
              <a:noFill/>
            </p:spPr>
            <p:txBody>
              <a:bodyPr wrap="square" rtlCol="0">
                <a:spAutoFit/>
              </a:bodyPr>
              <a:lstStyle/>
              <a:p>
                <a:r>
                  <a:rPr lang="en-US" altLang="zh-CN" dirty="0" smtClean="0"/>
                  <a:t>b</a:t>
                </a:r>
                <a:endParaRPr lang="en-US" altLang="zh-CN" dirty="0"/>
              </a:p>
            </p:txBody>
          </p:sp>
          <p:sp>
            <p:nvSpPr>
              <p:cNvPr id="31" name="文本框 30"/>
              <p:cNvSpPr txBox="1"/>
              <p:nvPr/>
            </p:nvSpPr>
            <p:spPr>
              <a:xfrm>
                <a:off x="6565" y="3578"/>
                <a:ext cx="488" cy="555"/>
              </a:xfrm>
              <a:prstGeom prst="rect">
                <a:avLst/>
              </a:prstGeom>
              <a:noFill/>
            </p:spPr>
            <p:txBody>
              <a:bodyPr wrap="square" rtlCol="0">
                <a:spAutoFit/>
              </a:bodyPr>
              <a:lstStyle/>
              <a:p>
                <a:r>
                  <a:rPr lang="en-US" altLang="zh-CN" dirty="0" smtClean="0"/>
                  <a:t>d</a:t>
                </a:r>
                <a:endParaRPr lang="en-US" altLang="zh-CN" dirty="0"/>
              </a:p>
            </p:txBody>
          </p:sp>
        </p:grpSp>
      </p:grpSp>
      <p:sp>
        <p:nvSpPr>
          <p:cNvPr id="32" name="文本框 31"/>
          <p:cNvSpPr txBox="1"/>
          <p:nvPr/>
        </p:nvSpPr>
        <p:spPr>
          <a:xfrm>
            <a:off x="2427923" y="3308539"/>
            <a:ext cx="2037737" cy="707886"/>
          </a:xfrm>
          <a:prstGeom prst="rect">
            <a:avLst/>
          </a:prstGeom>
          <a:noFill/>
        </p:spPr>
        <p:txBody>
          <a:bodyPr wrap="none" rtlCol="0">
            <a:spAutoFit/>
          </a:bodyPr>
          <a:lstStyle/>
          <a:p>
            <a:r>
              <a:rPr lang="en-US" altLang="zh-CN" dirty="0"/>
              <a:t>B</a:t>
            </a:r>
            <a:r>
              <a:rPr lang="zh-CN" altLang="en-US" dirty="0"/>
              <a:t>与</a:t>
            </a:r>
            <a:r>
              <a:rPr lang="en-US" altLang="zh-CN" dirty="0" smtClean="0"/>
              <a:t>b</a:t>
            </a:r>
            <a:r>
              <a:rPr lang="zh-CN" altLang="en-US" dirty="0" smtClean="0"/>
              <a:t>在异源双链</a:t>
            </a:r>
            <a:endParaRPr lang="en-US" altLang="zh-CN" dirty="0" smtClean="0"/>
          </a:p>
          <a:p>
            <a:r>
              <a:rPr lang="zh-CN" altLang="en-US" dirty="0" smtClean="0"/>
              <a:t>区导致</a:t>
            </a:r>
            <a:r>
              <a:rPr lang="zh-CN" altLang="en-US" dirty="0"/>
              <a:t>基因转变</a:t>
            </a:r>
          </a:p>
        </p:txBody>
      </p:sp>
      <p:cxnSp>
        <p:nvCxnSpPr>
          <p:cNvPr id="33" name="直接箭头连接符 32"/>
          <p:cNvCxnSpPr/>
          <p:nvPr/>
        </p:nvCxnSpPr>
        <p:spPr>
          <a:xfrm flipV="1">
            <a:off x="2458356" y="4147713"/>
            <a:ext cx="1851834" cy="9803"/>
          </a:xfrm>
          <a:prstGeom prst="straightConnector1">
            <a:avLst/>
          </a:prstGeom>
          <a:solidFill>
            <a:schemeClr val="accent1"/>
          </a:solidFill>
          <a:ln w="31750" cap="flat" cmpd="sng" algn="ctr">
            <a:solidFill>
              <a:schemeClr val="tx1"/>
            </a:solidFill>
            <a:prstDash val="solid"/>
            <a:round/>
            <a:headEnd type="none" w="med" len="med"/>
            <a:tailEnd type="arrow" w="med" len="med"/>
          </a:ln>
        </p:spPr>
      </p:cxnSp>
      <p:sp>
        <p:nvSpPr>
          <p:cNvPr id="34" name="文本框 33"/>
          <p:cNvSpPr txBox="1"/>
          <p:nvPr/>
        </p:nvSpPr>
        <p:spPr>
          <a:xfrm>
            <a:off x="785870" y="5513464"/>
            <a:ext cx="7706995" cy="521970"/>
          </a:xfrm>
          <a:prstGeom prst="rect">
            <a:avLst/>
          </a:prstGeom>
          <a:noFill/>
        </p:spPr>
        <p:txBody>
          <a:bodyPr wrap="square" rtlCol="0">
            <a:spAutoFit/>
          </a:bodyPr>
          <a:lstStyle/>
          <a:p>
            <a:r>
              <a:rPr lang="zh-CN" altLang="en-US" sz="2800" dirty="0">
                <a:solidFill>
                  <a:schemeClr val="tx1"/>
                </a:solidFill>
                <a:latin typeface="黑体" panose="02010609060101010101" pitchFamily="49" charset="-122"/>
                <a:ea typeface="黑体" panose="02010609060101010101" pitchFamily="49" charset="-122"/>
              </a:rPr>
              <a:t>基因转变频率高于双交换频率即可产生负干涉</a:t>
            </a:r>
          </a:p>
        </p:txBody>
      </p:sp>
      <p:sp>
        <p:nvSpPr>
          <p:cNvPr id="35" name="乘号 34"/>
          <p:cNvSpPr/>
          <p:nvPr/>
        </p:nvSpPr>
        <p:spPr>
          <a:xfrm>
            <a:off x="1390765" y="3830782"/>
            <a:ext cx="229870" cy="609600"/>
          </a:xfrm>
          <a:prstGeom prst="mathMultiply">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endParaRPr>
          </a:p>
        </p:txBody>
      </p:sp>
      <p:grpSp>
        <p:nvGrpSpPr>
          <p:cNvPr id="37" name="组合 36"/>
          <p:cNvGrpSpPr/>
          <p:nvPr/>
        </p:nvGrpSpPr>
        <p:grpSpPr>
          <a:xfrm>
            <a:off x="6524487" y="3033153"/>
            <a:ext cx="1852930" cy="2285191"/>
            <a:chOff x="5676" y="951"/>
            <a:chExt cx="2139" cy="3182"/>
          </a:xfrm>
        </p:grpSpPr>
        <p:grpSp>
          <p:nvGrpSpPr>
            <p:cNvPr id="38" name="组合 37"/>
            <p:cNvGrpSpPr/>
            <p:nvPr/>
          </p:nvGrpSpPr>
          <p:grpSpPr>
            <a:xfrm>
              <a:off x="5676" y="951"/>
              <a:ext cx="745" cy="3182"/>
              <a:chOff x="5676" y="951"/>
              <a:chExt cx="745" cy="3182"/>
            </a:xfrm>
          </p:grpSpPr>
          <p:cxnSp>
            <p:nvCxnSpPr>
              <p:cNvPr id="46" name="直接连接符 45"/>
              <p:cNvCxnSpPr/>
              <p:nvPr/>
            </p:nvCxnSpPr>
            <p:spPr>
              <a:xfrm flipH="1">
                <a:off x="6344" y="1177"/>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6358" y="3148"/>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6302" y="1786"/>
                <a:ext cx="119" cy="1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5676" y="951"/>
                <a:ext cx="528" cy="555"/>
              </a:xfrm>
              <a:prstGeom prst="rect">
                <a:avLst/>
              </a:prstGeom>
              <a:noFill/>
            </p:spPr>
            <p:txBody>
              <a:bodyPr wrap="square" rtlCol="0">
                <a:spAutoFit/>
              </a:bodyPr>
              <a:lstStyle/>
              <a:p>
                <a:r>
                  <a:rPr lang="en-US" altLang="zh-CN"/>
                  <a:t>A</a:t>
                </a:r>
              </a:p>
            </p:txBody>
          </p:sp>
          <p:sp>
            <p:nvSpPr>
              <p:cNvPr id="50" name="文本框 49"/>
              <p:cNvSpPr txBox="1"/>
              <p:nvPr/>
            </p:nvSpPr>
            <p:spPr>
              <a:xfrm>
                <a:off x="5676" y="2177"/>
                <a:ext cx="510" cy="555"/>
              </a:xfrm>
              <a:prstGeom prst="rect">
                <a:avLst/>
              </a:prstGeom>
              <a:noFill/>
            </p:spPr>
            <p:txBody>
              <a:bodyPr wrap="square" rtlCol="0">
                <a:spAutoFit/>
              </a:bodyPr>
              <a:lstStyle/>
              <a:p>
                <a:r>
                  <a:rPr lang="en-US" altLang="zh-CN" dirty="0" smtClean="0"/>
                  <a:t>B</a:t>
                </a:r>
                <a:endParaRPr lang="en-US" altLang="zh-CN" dirty="0"/>
              </a:p>
            </p:txBody>
          </p:sp>
          <p:sp>
            <p:nvSpPr>
              <p:cNvPr id="51" name="文本框 50"/>
              <p:cNvSpPr txBox="1"/>
              <p:nvPr/>
            </p:nvSpPr>
            <p:spPr>
              <a:xfrm>
                <a:off x="5676" y="3578"/>
                <a:ext cx="548" cy="555"/>
              </a:xfrm>
              <a:prstGeom prst="rect">
                <a:avLst/>
              </a:prstGeom>
              <a:noFill/>
            </p:spPr>
            <p:txBody>
              <a:bodyPr wrap="square" rtlCol="0">
                <a:spAutoFit/>
              </a:bodyPr>
              <a:lstStyle/>
              <a:p>
                <a:r>
                  <a:rPr lang="en-US" altLang="zh-CN" dirty="0" smtClean="0"/>
                  <a:t>D</a:t>
                </a:r>
                <a:endParaRPr lang="en-US" altLang="zh-CN" dirty="0"/>
              </a:p>
            </p:txBody>
          </p:sp>
        </p:grpSp>
        <p:grpSp>
          <p:nvGrpSpPr>
            <p:cNvPr id="39" name="组合 38"/>
            <p:cNvGrpSpPr/>
            <p:nvPr/>
          </p:nvGrpSpPr>
          <p:grpSpPr>
            <a:xfrm>
              <a:off x="6928" y="951"/>
              <a:ext cx="887" cy="3182"/>
              <a:chOff x="6302" y="951"/>
              <a:chExt cx="887" cy="3182"/>
            </a:xfrm>
          </p:grpSpPr>
          <p:cxnSp>
            <p:nvCxnSpPr>
              <p:cNvPr id="40" name="直接连接符 39"/>
              <p:cNvCxnSpPr/>
              <p:nvPr/>
            </p:nvCxnSpPr>
            <p:spPr>
              <a:xfrm flipH="1">
                <a:off x="6344" y="1177"/>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6358" y="3148"/>
                <a:ext cx="14" cy="609"/>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302" y="1786"/>
                <a:ext cx="119" cy="13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6634" y="951"/>
                <a:ext cx="488" cy="555"/>
              </a:xfrm>
              <a:prstGeom prst="rect">
                <a:avLst/>
              </a:prstGeom>
              <a:noFill/>
            </p:spPr>
            <p:txBody>
              <a:bodyPr wrap="square" rtlCol="0">
                <a:spAutoFit/>
              </a:bodyPr>
              <a:lstStyle/>
              <a:p>
                <a:r>
                  <a:rPr lang="en-US" altLang="zh-CN"/>
                  <a:t>a</a:t>
                </a:r>
              </a:p>
            </p:txBody>
          </p:sp>
          <p:sp>
            <p:nvSpPr>
              <p:cNvPr id="44" name="文本框 43"/>
              <p:cNvSpPr txBox="1"/>
              <p:nvPr/>
            </p:nvSpPr>
            <p:spPr>
              <a:xfrm>
                <a:off x="6634" y="2177"/>
                <a:ext cx="555" cy="555"/>
              </a:xfrm>
              <a:prstGeom prst="rect">
                <a:avLst/>
              </a:prstGeom>
              <a:noFill/>
            </p:spPr>
            <p:txBody>
              <a:bodyPr wrap="square" rtlCol="0">
                <a:spAutoFit/>
              </a:bodyPr>
              <a:lstStyle/>
              <a:p>
                <a:r>
                  <a:rPr lang="en-US" altLang="zh-CN" dirty="0" smtClean="0"/>
                  <a:t>B</a:t>
                </a:r>
                <a:endParaRPr lang="en-US" altLang="zh-CN" dirty="0"/>
              </a:p>
            </p:txBody>
          </p:sp>
          <p:sp>
            <p:nvSpPr>
              <p:cNvPr id="45" name="文本框 44"/>
              <p:cNvSpPr txBox="1"/>
              <p:nvPr/>
            </p:nvSpPr>
            <p:spPr>
              <a:xfrm>
                <a:off x="6565" y="3578"/>
                <a:ext cx="488" cy="555"/>
              </a:xfrm>
              <a:prstGeom prst="rect">
                <a:avLst/>
              </a:prstGeom>
              <a:noFill/>
            </p:spPr>
            <p:txBody>
              <a:bodyPr wrap="square" rtlCol="0">
                <a:spAutoFit/>
              </a:bodyPr>
              <a:lstStyle/>
              <a:p>
                <a:r>
                  <a:rPr lang="en-US" altLang="zh-CN" dirty="0" smtClean="0"/>
                  <a:t>d</a:t>
                </a:r>
                <a:endParaRPr lang="en-US" altLang="zh-CN" dirty="0"/>
              </a:p>
            </p:txBody>
          </p:sp>
        </p:grpSp>
      </p:grpSp>
      <p:sp>
        <p:nvSpPr>
          <p:cNvPr id="36" name="文本框 35"/>
          <p:cNvSpPr txBox="1"/>
          <p:nvPr/>
        </p:nvSpPr>
        <p:spPr>
          <a:xfrm>
            <a:off x="2445755" y="4222730"/>
            <a:ext cx="1775400" cy="707886"/>
          </a:xfrm>
          <a:prstGeom prst="rect">
            <a:avLst/>
          </a:prstGeom>
          <a:noFill/>
        </p:spPr>
        <p:txBody>
          <a:bodyPr wrap="square" rtlCol="0">
            <a:spAutoFit/>
          </a:bodyPr>
          <a:lstStyle/>
          <a:p>
            <a:r>
              <a:rPr lang="zh-CN" altLang="en-US" dirty="0" smtClean="0"/>
              <a:t>且有一半并不引起两侧重组</a:t>
            </a:r>
            <a:endParaRPr lang="zh-CN" altLang="en-US" dirty="0"/>
          </a:p>
        </p:txBody>
      </p:sp>
      <p:sp>
        <p:nvSpPr>
          <p:cNvPr id="53" name="文本框 52"/>
          <p:cNvSpPr txBox="1"/>
          <p:nvPr/>
        </p:nvSpPr>
        <p:spPr>
          <a:xfrm>
            <a:off x="6111969" y="3947658"/>
            <a:ext cx="441146" cy="400110"/>
          </a:xfrm>
          <a:prstGeom prst="rect">
            <a:avLst/>
          </a:prstGeom>
          <a:noFill/>
        </p:spPr>
        <p:txBody>
          <a:bodyPr wrap="none" rtlCol="0">
            <a:spAutoFit/>
          </a:bodyPr>
          <a:lstStyle/>
          <a:p>
            <a:r>
              <a:rPr lang="zh-CN" altLang="en-US" dirty="0" smtClean="0"/>
              <a:t>或</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idx="1"/>
          </p:nvPr>
        </p:nvSpPr>
        <p:spPr>
          <a:xfrm>
            <a:off x="304912" y="838268"/>
            <a:ext cx="8610600" cy="4800600"/>
          </a:xfrm>
          <a:ln/>
        </p:spPr>
        <p:txBody>
          <a:bodyPr vert="horz" wrap="square" lIns="91440" tIns="45720" rIns="91440" bIns="45720" anchor="t" anchorCtr="0"/>
          <a:lstStyle/>
          <a:p>
            <a:pPr marL="0" indent="0" algn="just">
              <a:lnSpc>
                <a:spcPct val="110000"/>
              </a:lnSpc>
              <a:buNone/>
            </a:pPr>
            <a:r>
              <a:rPr lang="zh-CN" altLang="en-US" sz="2800" dirty="0">
                <a:solidFill>
                  <a:srgbClr val="FFFF00"/>
                </a:solidFill>
                <a:latin typeface="Times New Roman" panose="02020603050405020304" pitchFamily="18" charset="0"/>
                <a:ea typeface="黑体" panose="02010609060101010101" pitchFamily="49" charset="-122"/>
              </a:rPr>
              <a:t>（</a:t>
            </a:r>
            <a:r>
              <a:rPr lang="en-US" altLang="zh-CN" sz="2800" dirty="0">
                <a:solidFill>
                  <a:srgbClr val="FFFF00"/>
                </a:solidFill>
                <a:latin typeface="Times New Roman" panose="02020603050405020304" pitchFamily="18" charset="0"/>
                <a:ea typeface="黑体" panose="02010609060101010101" pitchFamily="49" charset="-122"/>
              </a:rPr>
              <a:t>2</a:t>
            </a:r>
            <a:r>
              <a:rPr lang="zh-CN" altLang="en-US" sz="2800" dirty="0">
                <a:solidFill>
                  <a:srgbClr val="FFFF00"/>
                </a:solidFill>
                <a:latin typeface="Times New Roman" panose="02020603050405020304" pitchFamily="18" charset="0"/>
                <a:ea typeface="黑体" panose="02010609060101010101" pitchFamily="49" charset="-122"/>
              </a:rPr>
              <a:t>）基因转变具有极性</a:t>
            </a:r>
            <a:r>
              <a:rPr lang="zh-CN" altLang="en-US" sz="2400" dirty="0">
                <a:latin typeface="Times New Roman" panose="02020603050405020304" pitchFamily="18" charset="0"/>
                <a:ea typeface="黑体" panose="02010609060101010101" pitchFamily="49" charset="-122"/>
              </a:rPr>
              <a:t>：</a:t>
            </a:r>
          </a:p>
          <a:p>
            <a:pPr marL="0" indent="0">
              <a:lnSpc>
                <a:spcPct val="150000"/>
              </a:lnSpc>
              <a:buNone/>
            </a:pPr>
            <a:r>
              <a:rPr lang="zh-CN" altLang="en-US" sz="2800" dirty="0" smtClean="0">
                <a:latin typeface="Times New Roman" panose="02020603050405020304" pitchFamily="18" charset="0"/>
                <a:ea typeface="黑体" panose="02010609060101010101" pitchFamily="49" charset="-122"/>
              </a:rPr>
              <a:t>一</a:t>
            </a:r>
            <a:r>
              <a:rPr lang="zh-CN" altLang="en-US" sz="2800" dirty="0">
                <a:latin typeface="Times New Roman" panose="02020603050405020304" pitchFamily="18" charset="0"/>
                <a:ea typeface="黑体" panose="02010609060101010101" pitchFamily="49" charset="-122"/>
              </a:rPr>
              <a:t>个基因内部不同位点的基因转变频率有一个梯度（</a:t>
            </a:r>
            <a:r>
              <a:rPr lang="en-US" altLang="zh-CN" sz="2800" dirty="0">
                <a:latin typeface="Times New Roman" panose="02020603050405020304" pitchFamily="18" charset="0"/>
                <a:ea typeface="黑体" panose="02010609060101010101" pitchFamily="49" charset="-122"/>
              </a:rPr>
              <a:t>gradient</a:t>
            </a:r>
            <a:r>
              <a:rPr lang="zh-CN" altLang="en-US" sz="2800" dirty="0">
                <a:latin typeface="Times New Roman" panose="02020603050405020304" pitchFamily="18" charset="0"/>
                <a:ea typeface="黑体" panose="02010609060101010101" pitchFamily="49" charset="-122"/>
              </a:rPr>
              <a:t>）或者极性，靠近某一端的转变频率比远离该端的基因转变频率高，这是由于</a:t>
            </a:r>
            <a:r>
              <a:rPr lang="zh-CN" altLang="en-US" sz="2800" dirty="0">
                <a:solidFill>
                  <a:srgbClr val="FF0000"/>
                </a:solidFill>
                <a:latin typeface="Times New Roman" panose="02020603050405020304" pitchFamily="18" charset="0"/>
                <a:ea typeface="黑体" panose="02010609060101010101" pitchFamily="49" charset="-122"/>
              </a:rPr>
              <a:t>交换仅在异源双链</a:t>
            </a:r>
            <a:r>
              <a:rPr lang="en-US" altLang="zh-CN" sz="2800" dirty="0">
                <a:solidFill>
                  <a:srgbClr val="FF0000"/>
                </a:solidFill>
                <a:latin typeface="Times New Roman" panose="02020603050405020304" pitchFamily="18" charset="0"/>
                <a:ea typeface="黑体" panose="02010609060101010101" pitchFamily="49" charset="-122"/>
              </a:rPr>
              <a:t>DNA</a:t>
            </a:r>
            <a:r>
              <a:rPr lang="zh-CN" altLang="en-US" sz="2800" dirty="0">
                <a:solidFill>
                  <a:srgbClr val="FF0000"/>
                </a:solidFill>
                <a:latin typeface="Times New Roman" panose="02020603050405020304" pitchFamily="18" charset="0"/>
                <a:ea typeface="黑体" panose="02010609060101010101" pitchFamily="49" charset="-122"/>
              </a:rPr>
              <a:t>中产生错配部分</a:t>
            </a:r>
            <a:r>
              <a:rPr lang="zh-CN" altLang="en-US" sz="2800" dirty="0">
                <a:latin typeface="Times New Roman" panose="02020603050405020304" pitchFamily="18" charset="0"/>
                <a:ea typeface="黑体" panose="02010609060101010101" pitchFamily="49" charset="-122"/>
              </a:rPr>
              <a:t>，异源双链</a:t>
            </a:r>
            <a:r>
              <a:rPr lang="en-US" altLang="zh-CN" sz="2800" dirty="0">
                <a:latin typeface="Times New Roman" panose="02020603050405020304" pitchFamily="18" charset="0"/>
                <a:ea typeface="黑体" panose="02010609060101010101" pitchFamily="49" charset="-122"/>
              </a:rPr>
              <a:t>DNA</a:t>
            </a:r>
            <a:r>
              <a:rPr lang="zh-CN" altLang="en-US" sz="2800" dirty="0">
                <a:latin typeface="Times New Roman" panose="02020603050405020304" pitchFamily="18" charset="0"/>
                <a:ea typeface="黑体" panose="02010609060101010101" pitchFamily="49" charset="-122"/>
              </a:rPr>
              <a:t>出现在断裂点和在</a:t>
            </a:r>
            <a:r>
              <a:rPr lang="en-US" altLang="zh-CN" sz="2800" dirty="0">
                <a:latin typeface="Times New Roman" panose="02020603050405020304" pitchFamily="18" charset="0"/>
                <a:ea typeface="黑体" panose="02010609060101010101" pitchFamily="49" charset="-122"/>
              </a:rPr>
              <a:t>Holliday</a:t>
            </a:r>
            <a:r>
              <a:rPr lang="zh-CN" altLang="en-US" sz="2800" dirty="0">
                <a:latin typeface="Times New Roman" panose="02020603050405020304" pitchFamily="18" charset="0"/>
                <a:ea typeface="黑体" panose="02010609060101010101" pitchFamily="49" charset="-122"/>
              </a:rPr>
              <a:t>结构分开部位的分枝点之间</a:t>
            </a:r>
            <a:r>
              <a:rPr lang="zh-CN" altLang="en-US" sz="2800" dirty="0" smtClean="0">
                <a:latin typeface="Times New Roman" panose="02020603050405020304" pitchFamily="18" charset="0"/>
                <a:ea typeface="黑体" panose="02010609060101010101" pitchFamily="49" charset="-122"/>
              </a:rPr>
              <a:t>，离断裂点越</a:t>
            </a:r>
            <a:r>
              <a:rPr lang="zh-CN" altLang="en-US" sz="2800" dirty="0" smtClean="0">
                <a:latin typeface="Times New Roman" panose="02020603050405020304" pitchFamily="18" charset="0"/>
                <a:ea typeface="黑体" panose="02010609060101010101" pitchFamily="49" charset="-122"/>
              </a:rPr>
              <a:t>远，转变频率越低。</a:t>
            </a:r>
            <a:endParaRPr lang="zh-CN" altLang="en-US" sz="2800" dirty="0">
              <a:latin typeface="Times New Roman" panose="02020603050405020304" pitchFamily="18" charset="0"/>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idx="1"/>
          </p:nvPr>
        </p:nvSpPr>
        <p:spPr>
          <a:xfrm>
            <a:off x="304912" y="609674"/>
            <a:ext cx="8686572" cy="5957150"/>
          </a:xfrm>
          <a:ln/>
        </p:spPr>
        <p:txBody>
          <a:bodyPr vert="horz" wrap="square" lIns="91440" tIns="45720" rIns="91440" bIns="45720" anchor="t" anchorCtr="0"/>
          <a:lstStyle/>
          <a:p>
            <a:pPr algn="just">
              <a:lnSpc>
                <a:spcPct val="90000"/>
              </a:lnSpc>
              <a:buNone/>
            </a:pPr>
            <a:r>
              <a:rPr lang="zh-CN" altLang="en-US" sz="2800" dirty="0">
                <a:solidFill>
                  <a:srgbClr val="FFFF00"/>
                </a:solidFill>
                <a:latin typeface="黑体" panose="02010609060101010101" pitchFamily="49" charset="-122"/>
                <a:ea typeface="黑体" panose="02010609060101010101" pitchFamily="49" charset="-122"/>
              </a:rPr>
              <a:t>（</a:t>
            </a:r>
            <a:r>
              <a:rPr lang="en-US" altLang="zh-CN" sz="2800" dirty="0">
                <a:solidFill>
                  <a:srgbClr val="FFFF00"/>
                </a:solidFill>
                <a:latin typeface="黑体" panose="02010609060101010101" pitchFamily="49" charset="-122"/>
                <a:ea typeface="黑体" panose="02010609060101010101" pitchFamily="49" charset="-122"/>
              </a:rPr>
              <a:t>3</a:t>
            </a:r>
            <a:r>
              <a:rPr lang="zh-CN" altLang="en-US" sz="2800" dirty="0">
                <a:solidFill>
                  <a:srgbClr val="FFFF00"/>
                </a:solidFill>
                <a:latin typeface="黑体" panose="02010609060101010101" pitchFamily="49" charset="-122"/>
                <a:ea typeface="黑体" panose="02010609060101010101" pitchFamily="49" charset="-122"/>
              </a:rPr>
              <a:t>）共转变（</a:t>
            </a:r>
            <a:r>
              <a:rPr lang="en-US" altLang="zh-CN" sz="2800" dirty="0">
                <a:solidFill>
                  <a:srgbClr val="FFFF00"/>
                </a:solidFill>
                <a:latin typeface="黑体" panose="02010609060101010101" pitchFamily="49" charset="-122"/>
                <a:ea typeface="黑体" panose="02010609060101010101" pitchFamily="49" charset="-122"/>
              </a:rPr>
              <a:t>coconversion</a:t>
            </a:r>
            <a:r>
              <a:rPr lang="zh-CN" altLang="en-US" sz="2800" dirty="0">
                <a:solidFill>
                  <a:srgbClr val="FFFF00"/>
                </a:solidFill>
                <a:latin typeface="黑体" panose="02010609060101010101" pitchFamily="49" charset="-122"/>
                <a:ea typeface="黑体" panose="02010609060101010101" pitchFamily="49" charset="-122"/>
              </a:rPr>
              <a:t>）</a:t>
            </a:r>
            <a:r>
              <a:rPr lang="en-US" altLang="zh-CN" sz="2800" dirty="0">
                <a:solidFill>
                  <a:srgbClr val="FFFF00"/>
                </a:solidFill>
                <a:latin typeface="黑体" panose="02010609060101010101" pitchFamily="49" charset="-122"/>
                <a:ea typeface="黑体" panose="02010609060101010101" pitchFamily="49" charset="-122"/>
              </a:rPr>
              <a:t>/</a:t>
            </a:r>
            <a:r>
              <a:rPr lang="zh-CN" altLang="en-US" sz="2800" dirty="0">
                <a:solidFill>
                  <a:srgbClr val="FFFF00"/>
                </a:solidFill>
                <a:latin typeface="黑体" panose="02010609060101010101" pitchFamily="49" charset="-122"/>
                <a:ea typeface="黑体" panose="02010609060101010101" pitchFamily="49" charset="-122"/>
              </a:rPr>
              <a:t>共转换</a:t>
            </a:r>
          </a:p>
          <a:p>
            <a:pPr marL="0" indent="0" algn="just">
              <a:lnSpc>
                <a:spcPct val="90000"/>
              </a:lnSpc>
              <a:buNone/>
            </a:pPr>
            <a:r>
              <a:rPr lang="zh-CN" altLang="en-US" sz="2400" dirty="0">
                <a:latin typeface="Times New Roman" panose="02020603050405020304" pitchFamily="18" charset="0"/>
                <a:ea typeface="黑体" panose="02010609060101010101" pitchFamily="49" charset="-122"/>
              </a:rPr>
              <a:t>基因转变不仅涉及单个位点（或基因座） ，而且涉及染色体的一个区段，如一对含有两个基因差异的突变型杂交时，在某些子囊中可以发生几个基因同时发生转变的现象，称为</a:t>
            </a:r>
            <a:r>
              <a:rPr lang="zh-CN" altLang="en-US" sz="2400" dirty="0" smtClean="0">
                <a:latin typeface="Times New Roman" panose="02020603050405020304" pitchFamily="18" charset="0"/>
                <a:ea typeface="黑体" panose="02010609060101010101" pitchFamily="49" charset="-122"/>
              </a:rPr>
              <a:t>共转变。</a:t>
            </a:r>
            <a:r>
              <a:rPr lang="zh-CN" altLang="en-US" sz="2400" dirty="0">
                <a:solidFill>
                  <a:srgbClr val="FFFF00"/>
                </a:solidFill>
                <a:latin typeface="Times New Roman" panose="02020603050405020304" pitchFamily="18" charset="0"/>
                <a:ea typeface="黑体" panose="02010609060101010101" pitchFamily="49" charset="-122"/>
              </a:rPr>
              <a:t>两个基因距离越近，共转变频率越</a:t>
            </a:r>
            <a:r>
              <a:rPr lang="zh-CN" altLang="en-US" sz="2400" dirty="0" smtClean="0">
                <a:solidFill>
                  <a:srgbClr val="FFFF00"/>
                </a:solidFill>
                <a:latin typeface="Times New Roman" panose="02020603050405020304" pitchFamily="18" charset="0"/>
                <a:ea typeface="黑体" panose="02010609060101010101" pitchFamily="49" charset="-122"/>
              </a:rPr>
              <a:t>大</a:t>
            </a:r>
            <a:r>
              <a:rPr lang="zh-CN" altLang="en-US" sz="2400" dirty="0">
                <a:solidFill>
                  <a:srgbClr val="FFFF00"/>
                </a:solidFill>
                <a:latin typeface="Times New Roman" panose="02020603050405020304" pitchFamily="18" charset="0"/>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  </a:t>
            </a:r>
          </a:p>
          <a:p>
            <a:pPr algn="just">
              <a:lnSpc>
                <a:spcPct val="90000"/>
              </a:lnSpc>
              <a:buNone/>
            </a:pPr>
            <a:r>
              <a:rPr lang="zh-CN" altLang="en-US" sz="2800" b="1" dirty="0" smtClean="0"/>
              <a:t> </a:t>
            </a:r>
            <a:r>
              <a:rPr lang="en-US" altLang="zh-CN" sz="2800" b="1" dirty="0"/>
              <a:t> </a:t>
            </a:r>
            <a:r>
              <a:rPr lang="en-US" altLang="zh-CN" sz="2800" b="1" dirty="0" smtClean="0"/>
              <a:t>                       </a:t>
            </a:r>
            <a:r>
              <a:rPr lang="en-US" altLang="zh-CN" sz="2800" b="1" dirty="0" smtClean="0"/>
              <a:t>m</a:t>
            </a:r>
            <a:r>
              <a:rPr lang="en-US" altLang="zh-CN" sz="2800" b="1" baseline="-25000" dirty="0" smtClean="0"/>
              <a:t>1  </a:t>
            </a:r>
            <a:r>
              <a:rPr lang="en-US" altLang="zh-CN" sz="2800" b="1" dirty="0" smtClean="0"/>
              <a:t> </a:t>
            </a:r>
            <a:r>
              <a:rPr lang="en-US" altLang="zh-CN" sz="2800" b="1" dirty="0"/>
              <a:t>+   ×   +  m</a:t>
            </a:r>
            <a:r>
              <a:rPr lang="en-US" altLang="zh-CN" sz="2800" b="1" baseline="-25000" dirty="0"/>
              <a:t>2</a:t>
            </a:r>
            <a:r>
              <a:rPr lang="en-US" altLang="zh-CN" sz="2800" b="1" dirty="0"/>
              <a:t>     </a:t>
            </a:r>
          </a:p>
          <a:p>
            <a:pPr algn="just">
              <a:lnSpc>
                <a:spcPct val="90000"/>
              </a:lnSpc>
              <a:buNone/>
            </a:pPr>
            <a:r>
              <a:rPr lang="en-US" altLang="zh-CN" sz="2800" b="1" dirty="0"/>
              <a:t>            </a:t>
            </a:r>
            <a:endParaRPr lang="en-US" altLang="zh-CN" sz="2800" b="1" dirty="0" smtClean="0"/>
          </a:p>
          <a:p>
            <a:pPr algn="just">
              <a:lnSpc>
                <a:spcPct val="90000"/>
              </a:lnSpc>
              <a:buNone/>
            </a:pPr>
            <a:r>
              <a:rPr lang="en-US" altLang="zh-CN" sz="2800" b="1" dirty="0"/>
              <a:t> </a:t>
            </a:r>
            <a:r>
              <a:rPr lang="en-US" altLang="zh-CN" sz="2800" b="1" dirty="0" smtClean="0"/>
              <a:t>           </a:t>
            </a:r>
            <a:r>
              <a:rPr lang="en-US" altLang="zh-CN" sz="2800" b="1" dirty="0" smtClean="0"/>
              <a:t>m</a:t>
            </a:r>
            <a:r>
              <a:rPr lang="en-US" altLang="zh-CN" sz="2800" b="1" baseline="-25000" dirty="0" smtClean="0"/>
              <a:t>1 </a:t>
            </a:r>
            <a:r>
              <a:rPr lang="en-US" altLang="zh-CN" sz="2800" b="1" dirty="0"/>
              <a:t>+           </a:t>
            </a:r>
            <a:r>
              <a:rPr lang="en-US" altLang="zh-CN" sz="2800" b="1" dirty="0" smtClean="0"/>
              <a:t> m</a:t>
            </a:r>
            <a:r>
              <a:rPr lang="en-US" altLang="zh-CN" sz="2800" b="1" baseline="-25000" dirty="0" smtClean="0"/>
              <a:t>1  </a:t>
            </a:r>
            <a:r>
              <a:rPr lang="en-US" altLang="zh-CN" sz="2800" b="1" dirty="0"/>
              <a:t>+         </a:t>
            </a:r>
            <a:r>
              <a:rPr lang="en-US" altLang="zh-CN" sz="2800" b="1" dirty="0" smtClean="0"/>
              <a:t>m</a:t>
            </a:r>
            <a:r>
              <a:rPr lang="en-US" altLang="zh-CN" sz="2800" b="1" baseline="-25000" dirty="0" smtClean="0"/>
              <a:t>1 </a:t>
            </a:r>
            <a:r>
              <a:rPr lang="en-US" altLang="zh-CN" sz="2800" b="1" dirty="0"/>
              <a:t>+          m</a:t>
            </a:r>
            <a:r>
              <a:rPr lang="en-US" altLang="zh-CN" sz="2800" b="1" baseline="-25000" dirty="0"/>
              <a:t>1 </a:t>
            </a:r>
            <a:r>
              <a:rPr lang="en-US" altLang="zh-CN" sz="2800" b="1" dirty="0"/>
              <a:t>+</a:t>
            </a:r>
          </a:p>
          <a:p>
            <a:pPr algn="just">
              <a:lnSpc>
                <a:spcPct val="90000"/>
              </a:lnSpc>
              <a:buNone/>
            </a:pPr>
            <a:r>
              <a:rPr lang="en-US" altLang="zh-CN" sz="2800" b="1" dirty="0">
                <a:solidFill>
                  <a:srgbClr val="000000"/>
                </a:solidFill>
              </a:rPr>
              <a:t>            </a:t>
            </a:r>
            <a:r>
              <a:rPr lang="en-US" altLang="zh-CN" sz="2800" b="1" dirty="0" smtClean="0"/>
              <a:t>m</a:t>
            </a:r>
            <a:r>
              <a:rPr lang="en-US" altLang="zh-CN" sz="2800" b="1" baseline="-25000" dirty="0" smtClean="0"/>
              <a:t>1 </a:t>
            </a:r>
            <a:r>
              <a:rPr lang="en-US" altLang="zh-CN" sz="2800" b="1" dirty="0"/>
              <a:t>+</a:t>
            </a:r>
            <a:r>
              <a:rPr lang="en-US" altLang="zh-CN" sz="2800" b="1" dirty="0">
                <a:solidFill>
                  <a:srgbClr val="000000"/>
                </a:solidFill>
              </a:rPr>
              <a:t>            </a:t>
            </a:r>
            <a:r>
              <a:rPr lang="en-US" altLang="zh-CN" sz="2800" b="1" dirty="0">
                <a:solidFill>
                  <a:srgbClr val="FF3300"/>
                </a:solidFill>
              </a:rPr>
              <a:t>+</a:t>
            </a:r>
            <a:r>
              <a:rPr lang="en-US" altLang="zh-CN" sz="2800" b="1" dirty="0">
                <a:solidFill>
                  <a:srgbClr val="FFFF00"/>
                </a:solidFill>
              </a:rPr>
              <a:t> </a:t>
            </a:r>
            <a:r>
              <a:rPr lang="en-US" altLang="zh-CN" sz="2800" b="1" dirty="0">
                <a:solidFill>
                  <a:srgbClr val="BB1166"/>
                </a:solidFill>
              </a:rPr>
              <a:t>  </a:t>
            </a:r>
            <a:r>
              <a:rPr lang="en-US" altLang="zh-CN" sz="2800" b="1" dirty="0"/>
              <a:t>+          m</a:t>
            </a:r>
            <a:r>
              <a:rPr lang="en-US" altLang="zh-CN" sz="2800" b="1" baseline="-25000" dirty="0"/>
              <a:t>1 </a:t>
            </a:r>
            <a:r>
              <a:rPr lang="en-US" altLang="zh-CN" sz="2800" b="1" dirty="0"/>
              <a:t>+</a:t>
            </a:r>
            <a:r>
              <a:rPr lang="en-US" altLang="zh-CN" sz="2800" b="1" dirty="0">
                <a:solidFill>
                  <a:srgbClr val="000000"/>
                </a:solidFill>
              </a:rPr>
              <a:t>          </a:t>
            </a:r>
            <a:r>
              <a:rPr lang="en-US" altLang="zh-CN" sz="2800" b="1" dirty="0">
                <a:solidFill>
                  <a:srgbClr val="FF3300"/>
                </a:solidFill>
              </a:rPr>
              <a:t>+  m</a:t>
            </a:r>
            <a:r>
              <a:rPr lang="en-US" altLang="zh-CN" sz="2800" b="1" baseline="-25000" dirty="0">
                <a:solidFill>
                  <a:srgbClr val="FF3300"/>
                </a:solidFill>
              </a:rPr>
              <a:t>2</a:t>
            </a:r>
          </a:p>
          <a:p>
            <a:pPr algn="just">
              <a:lnSpc>
                <a:spcPct val="90000"/>
              </a:lnSpc>
              <a:buNone/>
            </a:pPr>
            <a:r>
              <a:rPr lang="en-US" altLang="zh-CN" sz="2800" b="1" dirty="0">
                <a:solidFill>
                  <a:srgbClr val="000000"/>
                </a:solidFill>
              </a:rPr>
              <a:t>            </a:t>
            </a:r>
            <a:r>
              <a:rPr lang="en-US" altLang="zh-CN" sz="2800" b="1" dirty="0" smtClean="0"/>
              <a:t>+  </a:t>
            </a:r>
            <a:r>
              <a:rPr lang="en-US" altLang="zh-CN" sz="2800" b="1" dirty="0"/>
              <a:t>m</a:t>
            </a:r>
            <a:r>
              <a:rPr lang="en-US" altLang="zh-CN" sz="2800" b="1" baseline="-25000" dirty="0"/>
              <a:t>2</a:t>
            </a:r>
            <a:r>
              <a:rPr lang="en-US" altLang="zh-CN" sz="2800" b="1" dirty="0"/>
              <a:t>           +  m</a:t>
            </a:r>
            <a:r>
              <a:rPr lang="en-US" altLang="zh-CN" sz="2800" b="1" baseline="-25000" dirty="0"/>
              <a:t>2</a:t>
            </a:r>
            <a:r>
              <a:rPr lang="en-US" altLang="zh-CN" sz="2800" b="1" dirty="0">
                <a:solidFill>
                  <a:srgbClr val="000000"/>
                </a:solidFill>
              </a:rPr>
              <a:t>        </a:t>
            </a:r>
            <a:r>
              <a:rPr lang="en-US" altLang="zh-CN" sz="2800" b="1" dirty="0">
                <a:solidFill>
                  <a:srgbClr val="FF3300"/>
                </a:solidFill>
              </a:rPr>
              <a:t>m</a:t>
            </a:r>
            <a:r>
              <a:rPr lang="en-US" altLang="zh-CN" sz="2800" b="1" baseline="-25000" dirty="0">
                <a:solidFill>
                  <a:srgbClr val="FF3300"/>
                </a:solidFill>
              </a:rPr>
              <a:t>1 </a:t>
            </a:r>
            <a:r>
              <a:rPr lang="en-US" altLang="zh-CN" sz="2800" b="1" dirty="0">
                <a:solidFill>
                  <a:srgbClr val="FF3300"/>
                </a:solidFill>
              </a:rPr>
              <a:t>+</a:t>
            </a:r>
            <a:r>
              <a:rPr lang="en-US" altLang="zh-CN" sz="2800" b="1" dirty="0">
                <a:solidFill>
                  <a:srgbClr val="000000"/>
                </a:solidFill>
              </a:rPr>
              <a:t>          </a:t>
            </a:r>
            <a:r>
              <a:rPr lang="en-US" altLang="zh-CN" sz="2800" b="1" dirty="0"/>
              <a:t>+  m</a:t>
            </a:r>
            <a:r>
              <a:rPr lang="en-US" altLang="zh-CN" sz="2800" b="1" baseline="-25000" dirty="0"/>
              <a:t>2</a:t>
            </a:r>
          </a:p>
          <a:p>
            <a:pPr algn="just">
              <a:lnSpc>
                <a:spcPct val="90000"/>
              </a:lnSpc>
              <a:buNone/>
            </a:pPr>
            <a:r>
              <a:rPr lang="en-US" altLang="zh-CN" sz="2800" b="1" dirty="0"/>
              <a:t>           </a:t>
            </a:r>
            <a:r>
              <a:rPr lang="en-US" altLang="zh-CN" sz="2800" b="1" dirty="0" smtClean="0"/>
              <a:t> </a:t>
            </a:r>
            <a:r>
              <a:rPr lang="en-US" altLang="zh-CN" sz="2800" b="1" dirty="0"/>
              <a:t>+  m</a:t>
            </a:r>
            <a:r>
              <a:rPr lang="en-US" altLang="zh-CN" sz="2800" b="1" baseline="-25000" dirty="0"/>
              <a:t>2</a:t>
            </a:r>
            <a:r>
              <a:rPr lang="en-US" altLang="zh-CN" sz="2800" b="1" dirty="0"/>
              <a:t>           +  m</a:t>
            </a:r>
            <a:r>
              <a:rPr lang="en-US" altLang="zh-CN" sz="2800" b="1" baseline="-25000" dirty="0"/>
              <a:t>2</a:t>
            </a:r>
            <a:r>
              <a:rPr lang="en-US" altLang="zh-CN" sz="2800" b="1" dirty="0"/>
              <a:t>         +  m</a:t>
            </a:r>
            <a:r>
              <a:rPr lang="en-US" altLang="zh-CN" sz="2800" b="1" baseline="-25000" dirty="0"/>
              <a:t>2 </a:t>
            </a:r>
            <a:r>
              <a:rPr lang="en-US" altLang="zh-CN" sz="2800" b="1" dirty="0"/>
              <a:t>       +  m</a:t>
            </a:r>
            <a:r>
              <a:rPr lang="en-US" altLang="zh-CN" sz="2800" b="1" baseline="-25000" dirty="0"/>
              <a:t>2</a:t>
            </a:r>
          </a:p>
          <a:p>
            <a:pPr algn="just">
              <a:lnSpc>
                <a:spcPct val="90000"/>
              </a:lnSpc>
              <a:buNone/>
            </a:pPr>
            <a:endParaRPr lang="en-US" altLang="zh-CN" sz="2400" b="1" dirty="0">
              <a:solidFill>
                <a:srgbClr val="000000"/>
              </a:solidFill>
            </a:endParaRPr>
          </a:p>
          <a:p>
            <a:pPr algn="just">
              <a:lnSpc>
                <a:spcPct val="90000"/>
              </a:lnSpc>
              <a:buNone/>
            </a:pPr>
            <a:r>
              <a:rPr lang="en-US" altLang="zh-CN" b="1" dirty="0">
                <a:solidFill>
                  <a:srgbClr val="000000"/>
                </a:solidFill>
                <a:latin typeface="Times New Roman" panose="02020603050405020304" pitchFamily="18" charset="0"/>
              </a:rPr>
              <a:t>                                         </a:t>
            </a:r>
            <a:endParaRPr lang="en-US" altLang="zh-CN" sz="2400" b="1" dirty="0"/>
          </a:p>
          <a:p>
            <a:pPr algn="just">
              <a:lnSpc>
                <a:spcPct val="90000"/>
              </a:lnSpc>
              <a:buNone/>
            </a:pPr>
            <a:r>
              <a:rPr lang="en-US" altLang="zh-CN" sz="2400" b="1" dirty="0" smtClean="0"/>
              <a:t> </a:t>
            </a:r>
            <a:endParaRPr lang="en-US" altLang="zh-CN" sz="2400" b="1" dirty="0"/>
          </a:p>
        </p:txBody>
      </p:sp>
      <p:sp>
        <p:nvSpPr>
          <p:cNvPr id="50179" name="Text Box 4"/>
          <p:cNvSpPr txBox="1"/>
          <p:nvPr/>
        </p:nvSpPr>
        <p:spPr>
          <a:xfrm>
            <a:off x="813955" y="5486336"/>
            <a:ext cx="2095543" cy="45720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400" b="1" dirty="0">
                <a:solidFill>
                  <a:srgbClr val="000000"/>
                </a:solidFill>
                <a:latin typeface="Times New Roman" panose="02020603050405020304" pitchFamily="18" charset="0"/>
              </a:rPr>
              <a:t>     </a:t>
            </a:r>
            <a:r>
              <a:rPr lang="en-US" altLang="zh-CN" sz="2000" dirty="0">
                <a:solidFill>
                  <a:srgbClr val="FFFF00"/>
                </a:solidFill>
                <a:latin typeface="Comic Sans MS" panose="030F0702030302020204" pitchFamily="66" charset="0"/>
              </a:rPr>
              <a:t>No coversion</a:t>
            </a:r>
          </a:p>
        </p:txBody>
      </p:sp>
      <p:sp>
        <p:nvSpPr>
          <p:cNvPr id="50180" name="Text Box 5"/>
          <p:cNvSpPr txBox="1"/>
          <p:nvPr/>
        </p:nvSpPr>
        <p:spPr>
          <a:xfrm>
            <a:off x="3150199" y="5405093"/>
            <a:ext cx="1752600" cy="7810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80000"/>
              </a:lnSpc>
              <a:spcBef>
                <a:spcPct val="50000"/>
              </a:spcBef>
              <a:buClrTx/>
              <a:buNone/>
            </a:pPr>
            <a:r>
              <a:rPr lang="en-US" altLang="zh-CN" sz="2400" b="1" dirty="0">
                <a:solidFill>
                  <a:srgbClr val="000000"/>
                </a:solidFill>
                <a:latin typeface="Tahoma" panose="020B0604030504040204" pitchFamily="34" charset="0"/>
              </a:rPr>
              <a:t>   </a:t>
            </a:r>
            <a:r>
              <a:rPr lang="en-US" altLang="zh-CN" sz="2000" dirty="0" smtClean="0">
                <a:solidFill>
                  <a:srgbClr val="FFFF00"/>
                </a:solidFill>
                <a:latin typeface="Comic Sans MS" panose="030F0702030302020204" pitchFamily="66" charset="0"/>
              </a:rPr>
              <a:t>single </a:t>
            </a:r>
            <a:endParaRPr lang="en-US" altLang="zh-CN" sz="2000" dirty="0">
              <a:solidFill>
                <a:srgbClr val="FFFF00"/>
              </a:solidFill>
              <a:latin typeface="Comic Sans MS" panose="030F0702030302020204" pitchFamily="66" charset="0"/>
            </a:endParaRPr>
          </a:p>
          <a:p>
            <a:pPr marL="0" lvl="0" indent="0" eaLnBrk="1" hangingPunct="1">
              <a:lnSpc>
                <a:spcPct val="80000"/>
              </a:lnSpc>
              <a:spcBef>
                <a:spcPct val="50000"/>
              </a:spcBef>
              <a:buClrTx/>
              <a:buNone/>
            </a:pPr>
            <a:r>
              <a:rPr lang="en-US" altLang="zh-CN" sz="2000" dirty="0">
                <a:solidFill>
                  <a:srgbClr val="FFFF00"/>
                </a:solidFill>
                <a:latin typeface="Comic Sans MS" panose="030F0702030302020204" pitchFamily="66" charset="0"/>
              </a:rPr>
              <a:t>conversion</a:t>
            </a:r>
          </a:p>
        </p:txBody>
      </p:sp>
      <p:sp>
        <p:nvSpPr>
          <p:cNvPr id="50181" name="Text Box 6"/>
          <p:cNvSpPr txBox="1"/>
          <p:nvPr/>
        </p:nvSpPr>
        <p:spPr>
          <a:xfrm>
            <a:off x="4662054" y="5518910"/>
            <a:ext cx="19050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rgbClr val="FFFF00"/>
                </a:solidFill>
                <a:latin typeface="Comic Sans MS" panose="030F0702030302020204" pitchFamily="66" charset="0"/>
              </a:rPr>
              <a:t>coconversin</a:t>
            </a:r>
          </a:p>
        </p:txBody>
      </p:sp>
      <p:sp>
        <p:nvSpPr>
          <p:cNvPr id="50182" name="Text Box 7"/>
          <p:cNvSpPr txBox="1"/>
          <p:nvPr/>
        </p:nvSpPr>
        <p:spPr>
          <a:xfrm>
            <a:off x="6490804" y="5539690"/>
            <a:ext cx="1981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rgbClr val="FFFF00"/>
                </a:solidFill>
                <a:latin typeface="Comic Sans MS" panose="030F0702030302020204" pitchFamily="66" charset="0"/>
              </a:rPr>
              <a:t>coconversion</a:t>
            </a:r>
          </a:p>
        </p:txBody>
      </p:sp>
      <p:sp>
        <p:nvSpPr>
          <p:cNvPr id="50183" name="Line 8"/>
          <p:cNvSpPr/>
          <p:nvPr/>
        </p:nvSpPr>
        <p:spPr>
          <a:xfrm>
            <a:off x="4191010" y="2971812"/>
            <a:ext cx="0" cy="457188"/>
          </a:xfrm>
          <a:prstGeom prst="line">
            <a:avLst/>
          </a:prstGeom>
          <a:ln w="38100" cap="flat" cmpd="sng">
            <a:solidFill>
              <a:schemeClr val="tx1"/>
            </a:solidFill>
            <a:prstDash val="solid"/>
            <a:headEnd type="none" w="med" len="med"/>
            <a:tailEnd type="triangle" w="med" len="med"/>
          </a:ln>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algn="l"/>
            <a:r>
              <a:rPr lang="en-US" altLang="zh-CN" sz="3200" smtClean="0">
                <a:solidFill>
                  <a:srgbClr val="FFFF00"/>
                </a:solidFill>
                <a:latin typeface="黑体" panose="02010609060101010101" pitchFamily="49" charset="-122"/>
                <a:ea typeface="黑体" panose="02010609060101010101" pitchFamily="49" charset="-122"/>
              </a:rPr>
              <a:t>7.4 </a:t>
            </a:r>
            <a:r>
              <a:rPr lang="zh-CN" altLang="en-US" sz="3200" smtClean="0">
                <a:solidFill>
                  <a:srgbClr val="FFFF00"/>
                </a:solidFill>
                <a:latin typeface="黑体" panose="02010609060101010101" pitchFamily="49" charset="-122"/>
                <a:ea typeface="黑体" panose="02010609060101010101" pitchFamily="49" charset="-122"/>
              </a:rPr>
              <a:t>真核生物的体细胞交换与基因定位</a:t>
            </a:r>
          </a:p>
        </p:txBody>
      </p:sp>
      <p:sp>
        <p:nvSpPr>
          <p:cNvPr id="63491" name="Rectangle 3"/>
          <p:cNvSpPr>
            <a:spLocks noGrp="1" noChangeArrowheads="1"/>
          </p:cNvSpPr>
          <p:nvPr>
            <p:ph idx="1"/>
          </p:nvPr>
        </p:nvSpPr>
        <p:spPr>
          <a:xfrm>
            <a:off x="152516" y="1219258"/>
            <a:ext cx="8762770" cy="5105400"/>
          </a:xfrm>
        </p:spPr>
        <p:txBody>
          <a:bodyPr/>
          <a:lstStyle/>
          <a:p>
            <a:pPr marL="0" indent="0">
              <a:lnSpc>
                <a:spcPts val="3600"/>
              </a:lnSpc>
              <a:spcBef>
                <a:spcPct val="0"/>
              </a:spcBef>
              <a:buFontTx/>
              <a:buNone/>
            </a:pPr>
            <a:r>
              <a:rPr lang="en-US" altLang="zh-CN" sz="2800" dirty="0" smtClean="0">
                <a:solidFill>
                  <a:srgbClr val="FFFF00"/>
                </a:solidFill>
                <a:latin typeface="黑体" panose="02010609060101010101" pitchFamily="49" charset="-122"/>
                <a:ea typeface="黑体" panose="02010609060101010101" pitchFamily="49" charset="-122"/>
              </a:rPr>
              <a:t>7.4.1 </a:t>
            </a:r>
            <a:r>
              <a:rPr lang="zh-CN" altLang="en-US" sz="2800" dirty="0" smtClean="0">
                <a:solidFill>
                  <a:srgbClr val="FFFF00"/>
                </a:solidFill>
                <a:latin typeface="黑体" panose="02010609060101010101" pitchFamily="49" charset="-122"/>
                <a:ea typeface="黑体" panose="02010609060101010101" pitchFamily="49" charset="-122"/>
              </a:rPr>
              <a:t>体细胞交换与单倍体化</a:t>
            </a:r>
            <a:endParaRPr lang="en-US" altLang="zh-CN" sz="2800" dirty="0" smtClean="0">
              <a:solidFill>
                <a:srgbClr val="FFFF00"/>
              </a:solidFill>
              <a:latin typeface="黑体" panose="02010609060101010101" pitchFamily="49" charset="-122"/>
              <a:ea typeface="黑体" panose="02010609060101010101" pitchFamily="49" charset="-122"/>
            </a:endParaRPr>
          </a:p>
          <a:p>
            <a:pPr marL="0" indent="0">
              <a:lnSpc>
                <a:spcPts val="3600"/>
              </a:lnSpc>
              <a:spcBef>
                <a:spcPct val="0"/>
              </a:spcBef>
              <a:buFontTx/>
              <a:buNone/>
            </a:pPr>
            <a:r>
              <a:rPr lang="zh-CN" altLang="en-US" sz="2400" dirty="0" smtClean="0">
                <a:latin typeface="Times New Roman" panose="02020603050405020304" pitchFamily="18" charset="0"/>
                <a:ea typeface="黑体" panose="02010609060101010101" pitchFamily="49" charset="-122"/>
              </a:rPr>
              <a:t>构</a:t>
            </a:r>
            <a:r>
              <a:rPr lang="zh-CN" altLang="en-US" sz="2400" dirty="0" smtClean="0">
                <a:latin typeface="Times New Roman" panose="02020603050405020304" pitchFamily="18" charset="0"/>
                <a:ea typeface="黑体" panose="02010609060101010101" pitchFamily="49" charset="-122"/>
              </a:rPr>
              <a:t>巢曲霉（ </a:t>
            </a:r>
            <a:r>
              <a:rPr lang="en-US" altLang="zh-CN" sz="2400" i="1" dirty="0" smtClean="0">
                <a:latin typeface="Times New Roman" panose="02020603050405020304" pitchFamily="18" charset="0"/>
                <a:ea typeface="黑体" panose="02010609060101010101" pitchFamily="49" charset="-122"/>
              </a:rPr>
              <a:t>Aspergillus </a:t>
            </a:r>
            <a:r>
              <a:rPr lang="en-US" altLang="zh-CN" sz="2400" i="1" dirty="0" err="1" smtClean="0">
                <a:latin typeface="Times New Roman" panose="02020603050405020304" pitchFamily="18" charset="0"/>
                <a:ea typeface="黑体" panose="02010609060101010101" pitchFamily="49" charset="-122"/>
              </a:rPr>
              <a:t>nidulan</a:t>
            </a:r>
            <a:r>
              <a:rPr lang="zh-CN" altLang="en-US" sz="2400" dirty="0" smtClean="0">
                <a:latin typeface="Times New Roman" panose="02020603050405020304" pitchFamily="18" charset="0"/>
                <a:ea typeface="黑体" panose="02010609060101010101" pitchFamily="49" charset="-122"/>
              </a:rPr>
              <a:t>）的分生孢子是单核的。将两个不同营养缺陷型菌株所产生的分生孢子大量混合接种在基本培养基的表面，可以得到少量的原养型菌落。由于这些原养型菌落细胞含有来自两亲本的细胞核，因此称为</a:t>
            </a:r>
            <a:r>
              <a:rPr lang="zh-CN" altLang="en-US" sz="2400" dirty="0" smtClean="0">
                <a:solidFill>
                  <a:srgbClr val="FFFF00"/>
                </a:solidFill>
                <a:latin typeface="Times New Roman" panose="02020603050405020304" pitchFamily="18" charset="0"/>
                <a:ea typeface="黑体" panose="02010609060101010101" pitchFamily="49" charset="-122"/>
              </a:rPr>
              <a:t>异核体（ </a:t>
            </a:r>
            <a:r>
              <a:rPr lang="en-US" altLang="zh-CN" sz="2400" dirty="0" err="1" smtClean="0">
                <a:solidFill>
                  <a:srgbClr val="FFFF00"/>
                </a:solidFill>
                <a:latin typeface="Times New Roman" panose="02020603050405020304" pitchFamily="18" charset="0"/>
                <a:ea typeface="黑体" panose="02010609060101010101" pitchFamily="49" charset="-122"/>
              </a:rPr>
              <a:t>heterokaryon</a:t>
            </a:r>
            <a:r>
              <a:rPr lang="zh-CN" altLang="en-US" sz="2400" dirty="0" smtClean="0">
                <a:solidFill>
                  <a:srgbClr val="FFFF00"/>
                </a:solidFill>
                <a:latin typeface="Times New Roman" panose="02020603050405020304" pitchFamily="18" charset="0"/>
                <a:ea typeface="黑体" panose="02010609060101010101" pitchFamily="49" charset="-122"/>
              </a:rPr>
              <a:t>）</a:t>
            </a:r>
            <a:r>
              <a:rPr lang="zh-CN" altLang="en-US" sz="2400" dirty="0" smtClean="0">
                <a:latin typeface="Times New Roman" panose="02020603050405020304" pitchFamily="18" charset="0"/>
                <a:ea typeface="黑体" panose="02010609060101010101" pitchFamily="49" charset="-122"/>
              </a:rPr>
              <a:t>。</a:t>
            </a:r>
            <a:r>
              <a:rPr lang="zh-CN" altLang="en-US" sz="2400" dirty="0" smtClean="0">
                <a:solidFill>
                  <a:srgbClr val="FFFF00"/>
                </a:solidFill>
                <a:latin typeface="Times New Roman" panose="02020603050405020304" pitchFamily="18" charset="0"/>
                <a:ea typeface="黑体" panose="02010609060101010101" pitchFamily="49" charset="-122"/>
              </a:rPr>
              <a:t>异核体</a:t>
            </a:r>
            <a:r>
              <a:rPr lang="zh-CN" altLang="en-US" sz="2400" dirty="0" smtClean="0">
                <a:solidFill>
                  <a:srgbClr val="FFFF00"/>
                </a:solidFill>
                <a:latin typeface="Times New Roman" panose="02020603050405020304" pitchFamily="18" charset="0"/>
                <a:ea typeface="黑体" panose="02010609060101010101" pitchFamily="49" charset="-122"/>
              </a:rPr>
              <a:t>：在同一个细胞质中含有两种或多种不同基因型的细胞核的细胞、孢子或菌丝体</a:t>
            </a:r>
            <a:r>
              <a:rPr lang="zh-CN" altLang="en-US" sz="2400" dirty="0" smtClean="0">
                <a:solidFill>
                  <a:srgbClr val="FFFF00"/>
                </a:solidFill>
                <a:latin typeface="Times New Roman" panose="02020603050405020304" pitchFamily="18" charset="0"/>
                <a:ea typeface="黑体" panose="02010609060101010101" pitchFamily="49" charset="-122"/>
              </a:rPr>
              <a:t>。</a:t>
            </a:r>
            <a:endParaRPr lang="en-US" altLang="zh-CN" sz="2400" dirty="0" smtClean="0">
              <a:solidFill>
                <a:srgbClr val="FFFF00"/>
              </a:solidFill>
              <a:latin typeface="Times New Roman" panose="02020603050405020304" pitchFamily="18" charset="0"/>
              <a:ea typeface="黑体" panose="02010609060101010101" pitchFamily="49" charset="-122"/>
            </a:endParaRPr>
          </a:p>
          <a:p>
            <a:pPr marL="0" indent="0">
              <a:lnSpc>
                <a:spcPts val="3600"/>
              </a:lnSpc>
              <a:spcBef>
                <a:spcPct val="0"/>
              </a:spcBef>
              <a:buFontTx/>
              <a:buNone/>
            </a:pPr>
            <a:r>
              <a:rPr lang="zh-CN" altLang="en-US" sz="2400" dirty="0" smtClean="0">
                <a:latin typeface="Times New Roman" panose="02020603050405020304" pitchFamily="18" charset="0"/>
                <a:ea typeface="黑体" panose="02010609060101010101" pitchFamily="49" charset="-122"/>
              </a:rPr>
              <a:t>大量</a:t>
            </a:r>
            <a:r>
              <a:rPr lang="zh-CN" altLang="en-US" sz="2400" dirty="0" smtClean="0">
                <a:latin typeface="Times New Roman" panose="02020603050405020304" pitchFamily="18" charset="0"/>
                <a:ea typeface="黑体" panose="02010609060101010101" pitchFamily="49" charset="-122"/>
              </a:rPr>
              <a:t>异核体中的核仍保持单倍体状态，但有少数单倍体细胞核融合成为二倍体细胞核或合核体（ </a:t>
            </a:r>
            <a:r>
              <a:rPr lang="en-US" altLang="zh-CN" sz="2400" dirty="0" err="1" smtClean="0">
                <a:latin typeface="Times New Roman" panose="02020603050405020304" pitchFamily="18" charset="0"/>
                <a:ea typeface="黑体" panose="02010609060101010101" pitchFamily="49" charset="-122"/>
              </a:rPr>
              <a:t>synkaryon</a:t>
            </a:r>
            <a:r>
              <a:rPr lang="zh-CN" altLang="en-US" sz="2400" dirty="0" smtClean="0">
                <a:latin typeface="Times New Roman" panose="02020603050405020304" pitchFamily="18" charset="0"/>
                <a:ea typeface="黑体" panose="02010609060101010101" pitchFamily="49" charset="-122"/>
              </a:rPr>
              <a:t>）</a:t>
            </a:r>
            <a:r>
              <a:rPr lang="zh-CN" altLang="en-US" sz="2400" dirty="0" smtClean="0">
                <a:latin typeface="Times New Roman" panose="02020603050405020304" pitchFamily="18" charset="0"/>
                <a:ea typeface="黑体" panose="02010609060101010101" pitchFamily="49" charset="-122"/>
              </a:rPr>
              <a:t>。</a:t>
            </a:r>
            <a:endParaRPr lang="zh-CN" altLang="en-US" sz="2400" dirty="0" smtClean="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267727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idx="1"/>
          </p:nvPr>
        </p:nvSpPr>
        <p:spPr>
          <a:xfrm>
            <a:off x="228714" y="533476"/>
            <a:ext cx="8762770" cy="2057346"/>
          </a:xfrm>
        </p:spPr>
        <p:txBody>
          <a:bodyPr/>
          <a:lstStyle/>
          <a:p>
            <a:pPr marL="0" indent="0">
              <a:lnSpc>
                <a:spcPct val="110000"/>
              </a:lnSpc>
              <a:buFontTx/>
              <a:buNone/>
            </a:pPr>
            <a:r>
              <a:rPr lang="en-US" altLang="zh-CN" sz="2000" dirty="0" smtClean="0"/>
              <a:t> </a:t>
            </a:r>
            <a:r>
              <a:rPr lang="zh-CN" altLang="en-US" sz="2400" dirty="0" smtClean="0">
                <a:latin typeface="Times New Roman" panose="02020603050405020304" pitchFamily="18" charset="0"/>
                <a:ea typeface="黑体" panose="02010609060101010101" pitchFamily="49" charset="-122"/>
              </a:rPr>
              <a:t>二倍体比异核体较为稳定，从大量二倍体分生孢子中可以得到少数</a:t>
            </a:r>
            <a:r>
              <a:rPr lang="zh-CN" altLang="en-US" sz="2400" dirty="0" smtClean="0">
                <a:solidFill>
                  <a:srgbClr val="FFFF00"/>
                </a:solidFill>
                <a:latin typeface="Times New Roman" panose="02020603050405020304" pitchFamily="18" charset="0"/>
                <a:ea typeface="黑体" panose="02010609060101010101" pitchFamily="49" charset="-122"/>
              </a:rPr>
              <a:t>体细胞分离子</a:t>
            </a:r>
            <a:r>
              <a:rPr lang="zh-CN" altLang="en-US" sz="2400" dirty="0" smtClean="0">
                <a:latin typeface="Times New Roman" panose="02020603050405020304" pitchFamily="18" charset="0"/>
                <a:ea typeface="黑体" panose="02010609060101010101" pitchFamily="49" charset="-122"/>
              </a:rPr>
              <a:t>（ </a:t>
            </a:r>
            <a:r>
              <a:rPr lang="en-US" altLang="zh-CN" sz="2400" dirty="0" err="1" smtClean="0">
                <a:latin typeface="Times New Roman" panose="02020603050405020304" pitchFamily="18" charset="0"/>
                <a:ea typeface="黑体" panose="02010609060101010101" pitchFamily="49" charset="-122"/>
              </a:rPr>
              <a:t>segregant</a:t>
            </a:r>
            <a:r>
              <a:rPr lang="en-US" altLang="zh-CN" sz="2400" dirty="0" smtClean="0">
                <a:latin typeface="Times New Roman" panose="02020603050405020304" pitchFamily="18" charset="0"/>
                <a:ea typeface="黑体" panose="02010609060101010101" pitchFamily="49" charset="-122"/>
              </a:rPr>
              <a:t> </a:t>
            </a:r>
            <a:r>
              <a:rPr lang="zh-CN" altLang="en-US" sz="2400" dirty="0" smtClean="0">
                <a:latin typeface="Times New Roman" panose="02020603050405020304" pitchFamily="18" charset="0"/>
                <a:ea typeface="黑体" panose="02010609060101010101" pitchFamily="49" charset="-122"/>
              </a:rPr>
              <a:t>） ，所谓</a:t>
            </a:r>
            <a:r>
              <a:rPr lang="zh-CN" altLang="en-US" sz="2400" dirty="0" smtClean="0">
                <a:solidFill>
                  <a:srgbClr val="FFFF00"/>
                </a:solidFill>
                <a:latin typeface="Times New Roman" panose="02020603050405020304" pitchFamily="18" charset="0"/>
                <a:ea typeface="黑体" panose="02010609060101010101" pitchFamily="49" charset="-122"/>
              </a:rPr>
              <a:t>分离子是重组体和非整倍体或单倍体的总称</a:t>
            </a:r>
            <a:r>
              <a:rPr lang="zh-CN" altLang="en-US" sz="2400" dirty="0" smtClean="0">
                <a:latin typeface="Times New Roman" panose="02020603050405020304" pitchFamily="18" charset="0"/>
                <a:ea typeface="黑体" panose="02010609060101010101" pitchFamily="49" charset="-122"/>
              </a:rPr>
              <a:t>。在这里产生非整倍体或单倍体的过程称为</a:t>
            </a:r>
            <a:r>
              <a:rPr lang="zh-CN" altLang="en-US" sz="2400" dirty="0" smtClean="0">
                <a:solidFill>
                  <a:srgbClr val="FFFF00"/>
                </a:solidFill>
                <a:latin typeface="Times New Roman" panose="02020603050405020304" pitchFamily="18" charset="0"/>
                <a:ea typeface="黑体" panose="02010609060101010101" pitchFamily="49" charset="-122"/>
              </a:rPr>
              <a:t>单倍体化（</a:t>
            </a:r>
            <a:r>
              <a:rPr lang="en-US" altLang="zh-CN" sz="2400" dirty="0" err="1" smtClean="0">
                <a:solidFill>
                  <a:srgbClr val="FFFF00"/>
                </a:solidFill>
                <a:latin typeface="Times New Roman" panose="02020603050405020304" pitchFamily="18" charset="0"/>
                <a:ea typeface="黑体" panose="02010609060101010101" pitchFamily="49" charset="-122"/>
              </a:rPr>
              <a:t>haploidization</a:t>
            </a:r>
            <a:r>
              <a:rPr lang="en-US" altLang="zh-CN" sz="2400" dirty="0" smtClean="0">
                <a:solidFill>
                  <a:srgbClr val="FFFF00"/>
                </a:solidFill>
                <a:latin typeface="Times New Roman" panose="02020603050405020304" pitchFamily="18" charset="0"/>
                <a:ea typeface="黑体" panose="02010609060101010101" pitchFamily="49" charset="-122"/>
              </a:rPr>
              <a:t>)</a:t>
            </a:r>
            <a:r>
              <a:rPr lang="zh-CN" altLang="en-US" sz="2400" dirty="0" smtClean="0">
                <a:latin typeface="Times New Roman" panose="02020603050405020304" pitchFamily="18" charset="0"/>
                <a:ea typeface="黑体" panose="02010609060101010101" pitchFamily="49" charset="-122"/>
              </a:rPr>
              <a:t>，产生重组体的过程称为</a:t>
            </a:r>
            <a:r>
              <a:rPr lang="zh-CN" altLang="en-US" sz="2400" dirty="0" smtClean="0">
                <a:solidFill>
                  <a:srgbClr val="FFFF00"/>
                </a:solidFill>
                <a:latin typeface="Times New Roman" panose="02020603050405020304" pitchFamily="18" charset="0"/>
                <a:ea typeface="黑体" panose="02010609060101010101" pitchFamily="49" charset="-122"/>
              </a:rPr>
              <a:t>体细胞交换</a:t>
            </a:r>
            <a:r>
              <a:rPr lang="zh-CN" altLang="en-US" sz="2400" dirty="0" smtClean="0">
                <a:latin typeface="Times New Roman" panose="02020603050405020304" pitchFamily="18" charset="0"/>
                <a:ea typeface="黑体" panose="02010609060101010101" pitchFamily="49" charset="-122"/>
              </a:rPr>
              <a:t>（ </a:t>
            </a:r>
            <a:r>
              <a:rPr lang="en-US" altLang="zh-CN" sz="2400" dirty="0" smtClean="0">
                <a:latin typeface="Times New Roman" panose="02020603050405020304" pitchFamily="18" charset="0"/>
                <a:ea typeface="黑体" panose="02010609060101010101" pitchFamily="49" charset="-122"/>
              </a:rPr>
              <a:t>somatic crossing over</a:t>
            </a:r>
            <a:r>
              <a:rPr lang="zh-CN" altLang="en-US" sz="2400" dirty="0" smtClean="0">
                <a:latin typeface="Times New Roman" panose="02020603050405020304" pitchFamily="18" charset="0"/>
                <a:ea typeface="黑体" panose="02010609060101010101" pitchFamily="49" charset="-122"/>
              </a:rPr>
              <a:t>）。</a:t>
            </a:r>
            <a:r>
              <a:rPr lang="zh-CN" altLang="en-US" sz="2400" baseline="30000" dirty="0" smtClean="0">
                <a:latin typeface="Times New Roman" panose="02020603050405020304" pitchFamily="18" charset="0"/>
                <a:ea typeface="黑体" panose="02010609060101010101" pitchFamily="49" charset="-122"/>
              </a:rPr>
              <a:t> </a:t>
            </a:r>
            <a:endParaRPr lang="zh-CN" altLang="en-US" sz="2400" baseline="30000" dirty="0" smtClean="0">
              <a:latin typeface="Times New Roman" panose="02020603050405020304" pitchFamily="18" charset="0"/>
              <a:ea typeface="黑体" panose="02010609060101010101" pitchFamily="49" charset="-122"/>
            </a:endParaRPr>
          </a:p>
        </p:txBody>
      </p:sp>
      <p:pic>
        <p:nvPicPr>
          <p:cNvPr id="3" name="Picture 4"/>
          <p:cNvPicPr>
            <a:picLocks noChangeAspect="1"/>
          </p:cNvPicPr>
          <p:nvPr/>
        </p:nvPicPr>
        <p:blipFill>
          <a:blip r:embed="rId2"/>
          <a:stretch>
            <a:fillRect/>
          </a:stretch>
        </p:blipFill>
        <p:spPr>
          <a:xfrm>
            <a:off x="1905070" y="2668194"/>
            <a:ext cx="7238930" cy="3751477"/>
          </a:xfrm>
          <a:prstGeom prst="rect">
            <a:avLst/>
          </a:prstGeom>
          <a:noFill/>
          <a:ln w="9525">
            <a:noFill/>
          </a:ln>
        </p:spPr>
      </p:pic>
      <p:sp>
        <p:nvSpPr>
          <p:cNvPr id="4" name="Text Box 5"/>
          <p:cNvSpPr txBox="1"/>
          <p:nvPr/>
        </p:nvSpPr>
        <p:spPr>
          <a:xfrm>
            <a:off x="228714" y="2668194"/>
            <a:ext cx="1600200" cy="34163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150000"/>
              </a:lnSpc>
              <a:spcBef>
                <a:spcPct val="50000"/>
              </a:spcBef>
              <a:buClrTx/>
              <a:buNone/>
            </a:pPr>
            <a:r>
              <a:rPr lang="zh-CN" altLang="en-US" sz="2400" dirty="0" smtClean="0">
                <a:solidFill>
                  <a:srgbClr val="FFFF00"/>
                </a:solidFill>
                <a:ea typeface="黑体" panose="02010609060101010101" pitchFamily="49" charset="-122"/>
              </a:rPr>
              <a:t>单倍体化</a:t>
            </a:r>
            <a:r>
              <a:rPr lang="zh-CN" altLang="en-US" sz="2400" dirty="0">
                <a:solidFill>
                  <a:srgbClr val="FFFF00"/>
                </a:solidFill>
                <a:ea typeface="黑体" panose="02010609060101010101" pitchFamily="49" charset="-122"/>
              </a:rPr>
              <a:t>是在有丝分裂过程中染色体不分离的结果。</a:t>
            </a:r>
          </a:p>
        </p:txBody>
      </p:sp>
      <p:sp>
        <p:nvSpPr>
          <p:cNvPr id="5" name="Rectangle 6"/>
          <p:cNvSpPr/>
          <p:nvPr/>
        </p:nvSpPr>
        <p:spPr>
          <a:xfrm>
            <a:off x="2133664" y="5257752"/>
            <a:ext cx="1981200" cy="685800"/>
          </a:xfrm>
          <a:prstGeom prst="rect">
            <a:avLst/>
          </a:prstGeom>
          <a:solidFill>
            <a:srgbClr val="FF0000"/>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eaLnBrk="1" hangingPunct="1">
              <a:spcBef>
                <a:spcPct val="0"/>
              </a:spcBef>
              <a:buClrTx/>
              <a:buNone/>
            </a:pPr>
            <a:r>
              <a:rPr lang="en-US" altLang="zh-CN" sz="1800" i="1" dirty="0">
                <a:solidFill>
                  <a:srgbClr val="FFFF00"/>
                </a:solidFill>
              </a:rPr>
              <a:t>M </a:t>
            </a:r>
            <a:r>
              <a:rPr lang="zh-CN" altLang="en-US" sz="1800" dirty="0">
                <a:solidFill>
                  <a:srgbClr val="FFFF00"/>
                </a:solidFill>
              </a:rPr>
              <a:t>是决定细长刚</a:t>
            </a:r>
          </a:p>
          <a:p>
            <a:pPr marL="0" lvl="0" indent="0" algn="ctr" eaLnBrk="1" hangingPunct="1">
              <a:spcBef>
                <a:spcPct val="0"/>
              </a:spcBef>
              <a:buClrTx/>
              <a:buNone/>
            </a:pPr>
            <a:r>
              <a:rPr lang="zh-CN" altLang="en-US" sz="1800" dirty="0">
                <a:solidFill>
                  <a:srgbClr val="FFFF00"/>
                </a:solidFill>
              </a:rPr>
              <a:t>毛性状的显性基因</a:t>
            </a:r>
          </a:p>
        </p:txBody>
      </p:sp>
    </p:spTree>
    <p:extLst>
      <p:ext uri="{BB962C8B-B14F-4D97-AF65-F5344CB8AC3E}">
        <p14:creationId xmlns:p14="http://schemas.microsoft.com/office/powerpoint/2010/main" val="3587916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p:cNvSpPr>
          <p:nvPr>
            <p:ph type="title"/>
          </p:nvPr>
        </p:nvSpPr>
        <p:spPr>
          <a:xfrm>
            <a:off x="457200" y="609600"/>
            <a:ext cx="8229600" cy="1143000"/>
          </a:xfrm>
          <a:ln/>
        </p:spPr>
        <p:txBody>
          <a:bodyPr vert="horz" wrap="square" lIns="91440" tIns="45720" rIns="91440" bIns="45720" anchor="ctr" anchorCtr="0"/>
          <a:lstStyle/>
          <a:p>
            <a:pPr algn="l"/>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2</a:t>
            </a:r>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N</a:t>
            </a:r>
            <a:r>
              <a:rPr lang="zh-CN" altLang="en-US" sz="3600" dirty="0">
                <a:solidFill>
                  <a:srgbClr val="FFFF00"/>
                </a:solidFill>
                <a:latin typeface="黑体" panose="02010609060101010101" pitchFamily="49" charset="-122"/>
                <a:ea typeface="黑体" panose="02010609060101010101" pitchFamily="49" charset="-122"/>
              </a:rPr>
              <a:t>值悖理</a:t>
            </a:r>
          </a:p>
        </p:txBody>
      </p:sp>
      <p:sp>
        <p:nvSpPr>
          <p:cNvPr id="8195" name="Text Box 4"/>
          <p:cNvSpPr txBox="1"/>
          <p:nvPr/>
        </p:nvSpPr>
        <p:spPr>
          <a:xfrm>
            <a:off x="762000" y="1905000"/>
            <a:ext cx="8077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800" b="1" dirty="0">
                <a:solidFill>
                  <a:srgbClr val="FFFF00"/>
                </a:solidFill>
                <a:latin typeface="Times New Roman" panose="02020603050405020304" pitchFamily="18" charset="0"/>
                <a:ea typeface="黑体" panose="02010609060101010101" pitchFamily="49" charset="-122"/>
              </a:rPr>
              <a:t>N</a:t>
            </a:r>
            <a:r>
              <a:rPr lang="zh-CN" altLang="en-US" sz="2800" b="1" dirty="0">
                <a:solidFill>
                  <a:srgbClr val="FFFF00"/>
                </a:solidFill>
                <a:latin typeface="Times New Roman" panose="02020603050405020304" pitchFamily="18" charset="0"/>
                <a:ea typeface="黑体" panose="02010609060101010101" pitchFamily="49" charset="-122"/>
              </a:rPr>
              <a:t>（</a:t>
            </a:r>
            <a:r>
              <a:rPr lang="en-US" altLang="zh-CN" sz="2800" b="1" dirty="0">
                <a:solidFill>
                  <a:srgbClr val="FFFF00"/>
                </a:solidFill>
                <a:latin typeface="Times New Roman" panose="02020603050405020304" pitchFamily="18" charset="0"/>
                <a:ea typeface="黑体" panose="02010609060101010101" pitchFamily="49" charset="-122"/>
              </a:rPr>
              <a:t>number of genes</a:t>
            </a:r>
            <a:r>
              <a:rPr lang="zh-CN" altLang="en-US" sz="2800" b="1" dirty="0">
                <a:solidFill>
                  <a:srgbClr val="FFFF00"/>
                </a:solidFill>
                <a:latin typeface="Times New Roman" panose="02020603050405020304" pitchFamily="18" charset="0"/>
                <a:ea typeface="黑体" panose="02010609060101010101" pitchFamily="49" charset="-122"/>
              </a:rPr>
              <a:t>）</a:t>
            </a:r>
            <a:r>
              <a:rPr lang="zh-CN" altLang="en-US" sz="2800" dirty="0">
                <a:solidFill>
                  <a:srgbClr val="FFFF00"/>
                </a:solidFill>
                <a:latin typeface="Times New Roman" panose="02020603050405020304" pitchFamily="18" charset="0"/>
                <a:ea typeface="黑体" panose="02010609060101010101" pitchFamily="49" charset="-122"/>
              </a:rPr>
              <a:t>值悖理</a:t>
            </a:r>
            <a:r>
              <a:rPr lang="en-US" altLang="zh-CN" sz="2800" b="1" dirty="0">
                <a:solidFill>
                  <a:srgbClr val="FFFF00"/>
                </a:solidFill>
                <a:latin typeface="Times New Roman" panose="02020603050405020304" pitchFamily="18" charset="0"/>
                <a:ea typeface="黑体" panose="02010609060101010101" pitchFamily="49" charset="-122"/>
              </a:rPr>
              <a:t>(N-value paradox)</a:t>
            </a:r>
          </a:p>
        </p:txBody>
      </p:sp>
      <p:sp>
        <p:nvSpPr>
          <p:cNvPr id="8196" name="Rectangle 5"/>
          <p:cNvSpPr/>
          <p:nvPr/>
        </p:nvSpPr>
        <p:spPr>
          <a:xfrm>
            <a:off x="533400" y="2667000"/>
            <a:ext cx="7391400" cy="2032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150000"/>
              </a:lnSpc>
              <a:spcBef>
                <a:spcPct val="0"/>
              </a:spcBef>
              <a:buClrTx/>
              <a:buNone/>
            </a:pPr>
            <a:r>
              <a:rPr lang="en-US" altLang="zh-CN" sz="2800" b="1" dirty="0">
                <a:solidFill>
                  <a:srgbClr val="FFFF00"/>
                </a:solidFill>
              </a:rPr>
              <a:t> </a:t>
            </a:r>
            <a:r>
              <a:rPr lang="zh-CN" altLang="en-US" sz="2800" dirty="0">
                <a:solidFill>
                  <a:srgbClr val="FFFF00"/>
                </a:solidFill>
                <a:latin typeface="Times New Roman" panose="02020603050405020304" pitchFamily="18" charset="0"/>
                <a:ea typeface="黑体" panose="02010609060101010101" pitchFamily="49" charset="-122"/>
              </a:rPr>
              <a:t>物种的基因数目与生物进化程度或生物复杂性的不对应性，这被称之为</a:t>
            </a:r>
            <a:r>
              <a:rPr lang="en-US" altLang="zh-CN" sz="2800" b="1" dirty="0">
                <a:solidFill>
                  <a:srgbClr val="FFFF00"/>
                </a:solidFill>
                <a:latin typeface="Times New Roman" panose="02020603050405020304" pitchFamily="18" charset="0"/>
                <a:ea typeface="黑体" panose="02010609060101010101" pitchFamily="49" charset="-122"/>
              </a:rPr>
              <a:t>N</a:t>
            </a:r>
            <a:r>
              <a:rPr lang="zh-CN" altLang="en-US" sz="2800" dirty="0">
                <a:solidFill>
                  <a:srgbClr val="FFFF00"/>
                </a:solidFill>
                <a:latin typeface="Times New Roman" panose="02020603050405020304" pitchFamily="18" charset="0"/>
                <a:ea typeface="黑体" panose="02010609060101010101" pitchFamily="49" charset="-122"/>
              </a:rPr>
              <a:t>值悖理</a:t>
            </a:r>
            <a:r>
              <a:rPr lang="zh-CN" altLang="en-US" sz="2800" b="1" dirty="0">
                <a:solidFill>
                  <a:srgbClr val="FFFF00"/>
                </a:solidFill>
                <a:latin typeface="Times New Roman" panose="02020603050405020304" pitchFamily="18" charset="0"/>
                <a:ea typeface="黑体" panose="02010609060101010101" pitchFamily="49" charset="-122"/>
              </a:rPr>
              <a:t> 。</a:t>
            </a:r>
            <a:endParaRPr lang="en-US" altLang="zh-CN" sz="2800" b="1" dirty="0">
              <a:solidFill>
                <a:srgbClr val="FFFF00"/>
              </a:solidFill>
              <a:latin typeface="Times New Roman" panose="02020603050405020304" pitchFamily="18" charset="0"/>
              <a:ea typeface="黑体" panose="02010609060101010101" pitchFamily="49" charset="-122"/>
            </a:endParaRPr>
          </a:p>
          <a:p>
            <a:pPr marL="0" lvl="0" indent="0" eaLnBrk="1" hangingPunct="1">
              <a:lnSpc>
                <a:spcPct val="150000"/>
              </a:lnSpc>
              <a:spcBef>
                <a:spcPct val="0"/>
              </a:spcBef>
              <a:buClrTx/>
              <a:buNone/>
            </a:pPr>
            <a:r>
              <a:rPr lang="en-US" altLang="zh-CN" sz="2800" b="1" dirty="0">
                <a:solidFill>
                  <a:srgbClr val="FFFF00"/>
                </a:solidFill>
                <a:latin typeface="Times New Roman" panose="02020603050405020304" pitchFamily="18" charset="0"/>
                <a:ea typeface="黑体" panose="02010609060101010101" pitchFamily="49" charset="-122"/>
              </a:rPr>
              <a:t> </a:t>
            </a:r>
            <a:endParaRPr lang="zh-CN" altLang="en-US" sz="2800" b="1" dirty="0">
              <a:solidFill>
                <a:srgbClr val="FFFF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p:cNvSpPr>
          <p:nvPr>
            <p:ph idx="1"/>
          </p:nvPr>
        </p:nvSpPr>
        <p:spPr>
          <a:xfrm>
            <a:off x="457308" y="838268"/>
            <a:ext cx="8229600" cy="1905024"/>
          </a:xfrm>
          <a:ln/>
        </p:spPr>
        <p:txBody>
          <a:bodyPr vert="horz" wrap="square" lIns="91440" tIns="45720" rIns="91440" bIns="45720" anchor="t" anchorCtr="0"/>
          <a:lstStyle/>
          <a:p>
            <a:pPr marL="0" indent="0">
              <a:lnSpc>
                <a:spcPct val="110000"/>
              </a:lnSpc>
              <a:buNone/>
            </a:pPr>
            <a:r>
              <a:rPr lang="en-US" altLang="zh-CN" sz="2400" b="1" dirty="0"/>
              <a:t> </a:t>
            </a:r>
            <a:r>
              <a:rPr lang="zh-CN" altLang="en-US" sz="2400" dirty="0">
                <a:solidFill>
                  <a:srgbClr val="FFFF00"/>
                </a:solidFill>
                <a:latin typeface="Times New Roman" panose="02020603050405020304" pitchFamily="18" charset="0"/>
                <a:ea typeface="黑体" panose="02010609060101010101" pitchFamily="49" charset="-122"/>
              </a:rPr>
              <a:t>单倍体化过程使隐性性状表现，这种现象也称分离</a:t>
            </a:r>
            <a:r>
              <a:rPr lang="zh-CN" altLang="en-US" sz="2400" dirty="0">
                <a:latin typeface="Times New Roman" panose="02020603050405020304" pitchFamily="18" charset="0"/>
                <a:ea typeface="黑体" panose="02010609060101010101" pitchFamily="49" charset="-122"/>
              </a:rPr>
              <a:t>。此外，</a:t>
            </a:r>
            <a:r>
              <a:rPr lang="zh-CN" altLang="en-US" sz="2400" dirty="0">
                <a:solidFill>
                  <a:srgbClr val="FFFF00"/>
                </a:solidFill>
                <a:latin typeface="Times New Roman" panose="02020603050405020304" pitchFamily="18" charset="0"/>
                <a:ea typeface="黑体" panose="02010609060101010101" pitchFamily="49" charset="-122"/>
              </a:rPr>
              <a:t>杂合体细胞中在有丝分裂后的子细胞核重建时，发生一条染色体丢失的现象称为有丝分裂染色体丢失</a:t>
            </a: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mitotic chromosome loss</a:t>
            </a:r>
            <a:r>
              <a:rPr lang="zh-CN" altLang="en-US" sz="2400" dirty="0">
                <a:latin typeface="Times New Roman" panose="02020603050405020304" pitchFamily="18" charset="0"/>
                <a:ea typeface="黑体" panose="02010609060101010101" pitchFamily="49" charset="-122"/>
              </a:rPr>
              <a:t>） ，从而也导致表型的</a:t>
            </a:r>
            <a:r>
              <a:rPr lang="zh-CN" altLang="en-US" sz="2400" dirty="0" smtClean="0">
                <a:latin typeface="Times New Roman" panose="02020603050405020304" pitchFamily="18" charset="0"/>
                <a:ea typeface="黑体" panose="02010609060101010101" pitchFamily="49" charset="-122"/>
              </a:rPr>
              <a:t>分离</a:t>
            </a:r>
            <a:r>
              <a:rPr lang="en-US" altLang="zh-CN" sz="2400" dirty="0" smtClean="0">
                <a:latin typeface="Times New Roman" panose="02020603050405020304" pitchFamily="18" charset="0"/>
                <a:ea typeface="黑体" panose="02010609060101010101" pitchFamily="49" charset="-122"/>
              </a:rPr>
              <a:t> </a:t>
            </a:r>
            <a:r>
              <a:rPr lang="zh-CN" altLang="en-US" sz="2400" dirty="0" smtClean="0">
                <a:latin typeface="Times New Roman" panose="02020603050405020304" pitchFamily="18" charset="0"/>
                <a:ea typeface="黑体" panose="02010609060101010101" pitchFamily="49" charset="-122"/>
              </a:rPr>
              <a:t> </a:t>
            </a:r>
            <a:r>
              <a:rPr lang="zh-CN" altLang="en-US" sz="2400" dirty="0">
                <a:latin typeface="Times New Roman" panose="02020603050405020304" pitchFamily="18" charset="0"/>
                <a:ea typeface="黑体" panose="02010609060101010101" pitchFamily="49" charset="-122"/>
              </a:rPr>
              <a:t>。</a:t>
            </a:r>
          </a:p>
        </p:txBody>
      </p:sp>
      <p:pic>
        <p:nvPicPr>
          <p:cNvPr id="53251" name="Picture 4"/>
          <p:cNvPicPr>
            <a:picLocks noChangeAspect="1"/>
          </p:cNvPicPr>
          <p:nvPr/>
        </p:nvPicPr>
        <p:blipFill>
          <a:blip r:embed="rId2"/>
          <a:stretch>
            <a:fillRect/>
          </a:stretch>
        </p:blipFill>
        <p:spPr>
          <a:xfrm>
            <a:off x="458869" y="3124208"/>
            <a:ext cx="8248821" cy="2065432"/>
          </a:xfrm>
          <a:prstGeom prst="rect">
            <a:avLst/>
          </a:prstGeom>
          <a:noFill/>
          <a:ln w="9525">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p:cNvSpPr>
          <p:nvPr>
            <p:ph idx="1"/>
          </p:nvPr>
        </p:nvSpPr>
        <p:spPr>
          <a:xfrm>
            <a:off x="457308" y="609674"/>
            <a:ext cx="8458200" cy="1981200"/>
          </a:xfrm>
          <a:ln/>
        </p:spPr>
        <p:txBody>
          <a:bodyPr vert="horz" wrap="square" lIns="91440" tIns="45720" rIns="91440" bIns="45720" anchor="t" anchorCtr="0"/>
          <a:lstStyle/>
          <a:p>
            <a:pPr marL="0" indent="0">
              <a:buNone/>
            </a:pPr>
            <a:r>
              <a:rPr lang="zh-CN" altLang="en-US" sz="2800" dirty="0">
                <a:solidFill>
                  <a:srgbClr val="FFFF00"/>
                </a:solidFill>
                <a:latin typeface="Times New Roman" panose="02020603050405020304" pitchFamily="18" charset="0"/>
                <a:ea typeface="黑体" panose="02010609060101010101" pitchFamily="49" charset="-122"/>
              </a:rPr>
              <a:t>杂合二倍体的体细胞交换是产生分离子的第二个途径</a:t>
            </a:r>
            <a:r>
              <a:rPr lang="en-US" altLang="zh-CN" sz="2400" dirty="0">
                <a:latin typeface="Times New Roman" panose="02020603050405020304" pitchFamily="18" charset="0"/>
                <a:ea typeface="黑体" panose="02010609060101010101" pitchFamily="49" charset="-122"/>
              </a:rPr>
              <a:t>:</a:t>
            </a:r>
          </a:p>
          <a:p>
            <a:pPr marL="0" indent="0">
              <a:buNone/>
            </a:pPr>
            <a:r>
              <a:rPr lang="zh-CN" altLang="en-US" sz="2400" dirty="0" smtClean="0">
                <a:latin typeface="Times New Roman" panose="02020603050405020304" pitchFamily="18" charset="0"/>
                <a:ea typeface="黑体" panose="02010609060101010101" pitchFamily="49" charset="-122"/>
              </a:rPr>
              <a:t>例</a:t>
            </a:r>
            <a:r>
              <a:rPr lang="zh-CN" altLang="en-US" sz="2400" dirty="0">
                <a:latin typeface="Times New Roman" panose="02020603050405020304" pitchFamily="18" charset="0"/>
                <a:ea typeface="黑体" panose="02010609060101010101" pitchFamily="49" charset="-122"/>
              </a:rPr>
              <a:t>构巢曲霉的体细胞在有丝分裂过程中，同源染色体间可发生染色体交换，导致原杂合二倍体的部分基因纯合化，这种现象</a:t>
            </a:r>
            <a:r>
              <a:rPr lang="zh-CN" altLang="en-US" sz="2400" dirty="0">
                <a:solidFill>
                  <a:srgbClr val="FFFF00"/>
                </a:solidFill>
                <a:latin typeface="Times New Roman" panose="02020603050405020304" pitchFamily="18" charset="0"/>
                <a:ea typeface="黑体" panose="02010609060101010101" pitchFamily="49" charset="-122"/>
              </a:rPr>
              <a:t>称为有丝分裂交换</a:t>
            </a:r>
            <a:r>
              <a:rPr lang="zh-CN" altLang="en-US" sz="2400" dirty="0">
                <a:latin typeface="Times New Roman" panose="02020603050405020304" pitchFamily="18" charset="0"/>
                <a:ea typeface="黑体" panose="02010609060101010101" pitchFamily="49" charset="-122"/>
              </a:rPr>
              <a:t>（ </a:t>
            </a:r>
            <a:r>
              <a:rPr lang="en-US" altLang="zh-CN" sz="2400" dirty="0">
                <a:latin typeface="Times New Roman" panose="02020603050405020304" pitchFamily="18" charset="0"/>
                <a:ea typeface="黑体" panose="02010609060101010101" pitchFamily="49" charset="-122"/>
              </a:rPr>
              <a:t>mitotic crossing over</a:t>
            </a:r>
            <a:r>
              <a:rPr lang="zh-CN" altLang="en-US" sz="2400" dirty="0">
                <a:latin typeface="Times New Roman" panose="02020603050405020304" pitchFamily="18" charset="0"/>
                <a:ea typeface="黑体" panose="02010609060101010101" pitchFamily="49" charset="-122"/>
              </a:rPr>
              <a:t>）。</a:t>
            </a:r>
          </a:p>
        </p:txBody>
      </p:sp>
      <p:grpSp>
        <p:nvGrpSpPr>
          <p:cNvPr id="54275" name="组合 6"/>
          <p:cNvGrpSpPr/>
          <p:nvPr/>
        </p:nvGrpSpPr>
        <p:grpSpPr>
          <a:xfrm>
            <a:off x="685902" y="2556240"/>
            <a:ext cx="5919787" cy="3381375"/>
            <a:chOff x="3013075" y="2667000"/>
            <a:chExt cx="5919788" cy="3381375"/>
          </a:xfrm>
        </p:grpSpPr>
        <p:pic>
          <p:nvPicPr>
            <p:cNvPr id="54276" name="图片 1"/>
            <p:cNvPicPr>
              <a:picLocks noChangeAspect="1"/>
            </p:cNvPicPr>
            <p:nvPr/>
          </p:nvPicPr>
          <p:blipFill>
            <a:blip r:embed="rId2"/>
            <a:stretch>
              <a:fillRect/>
            </a:stretch>
          </p:blipFill>
          <p:spPr>
            <a:xfrm>
              <a:off x="3013075" y="2667000"/>
              <a:ext cx="5919788" cy="3381375"/>
            </a:xfrm>
            <a:prstGeom prst="rect">
              <a:avLst/>
            </a:prstGeom>
            <a:noFill/>
            <a:ln w="9525">
              <a:noFill/>
            </a:ln>
          </p:spPr>
        </p:pic>
        <p:pic>
          <p:nvPicPr>
            <p:cNvPr id="54277" name="图片 2"/>
            <p:cNvPicPr>
              <a:picLocks noChangeAspect="1"/>
            </p:cNvPicPr>
            <p:nvPr/>
          </p:nvPicPr>
          <p:blipFill>
            <a:blip r:embed="rId3"/>
            <a:stretch>
              <a:fillRect/>
            </a:stretch>
          </p:blipFill>
          <p:spPr>
            <a:xfrm>
              <a:off x="4916488" y="4729163"/>
              <a:ext cx="469900" cy="927100"/>
            </a:xfrm>
            <a:prstGeom prst="rect">
              <a:avLst/>
            </a:prstGeom>
            <a:noFill/>
            <a:ln w="9525">
              <a:noFill/>
            </a:ln>
          </p:spPr>
        </p:pic>
        <p:pic>
          <p:nvPicPr>
            <p:cNvPr id="54278" name="图片 3"/>
            <p:cNvPicPr>
              <a:picLocks noChangeAspect="1"/>
            </p:cNvPicPr>
            <p:nvPr/>
          </p:nvPicPr>
          <p:blipFill>
            <a:blip r:embed="rId4"/>
            <a:stretch>
              <a:fillRect/>
            </a:stretch>
          </p:blipFill>
          <p:spPr>
            <a:xfrm>
              <a:off x="8140700" y="4729163"/>
              <a:ext cx="469900" cy="1006475"/>
            </a:xfrm>
            <a:prstGeom prst="rect">
              <a:avLst/>
            </a:prstGeom>
            <a:noFill/>
            <a:ln w="9525">
              <a:noFill/>
            </a:ln>
          </p:spPr>
        </p:pic>
      </p:grpSp>
      <p:sp>
        <p:nvSpPr>
          <p:cNvPr id="2" name="文本框 1"/>
          <p:cNvSpPr txBox="1"/>
          <p:nvPr/>
        </p:nvSpPr>
        <p:spPr>
          <a:xfrm>
            <a:off x="6705544" y="2895614"/>
            <a:ext cx="2362138" cy="2308324"/>
          </a:xfrm>
          <a:prstGeom prst="rect">
            <a:avLst/>
          </a:prstGeom>
          <a:noFill/>
        </p:spPr>
        <p:txBody>
          <a:bodyPr wrap="square" rtlCol="0">
            <a:spAutoFit/>
          </a:bodyPr>
          <a:lstStyle/>
          <a:p>
            <a:r>
              <a:rPr lang="zh-CN" altLang="en-US" sz="2400" dirty="0" smtClean="0">
                <a:latin typeface="+mn-ea"/>
                <a:ea typeface="+mn-ea"/>
              </a:rPr>
              <a:t>有丝分裂是姊妹染色体分开。即</a:t>
            </a:r>
            <a:r>
              <a:rPr lang="en-US" altLang="zh-CN" sz="2400" dirty="0" smtClean="0">
                <a:latin typeface="+mn-ea"/>
                <a:ea typeface="+mn-ea"/>
              </a:rPr>
              <a:t>1</a:t>
            </a:r>
            <a:r>
              <a:rPr lang="zh-CN" altLang="en-US" sz="2400" dirty="0" smtClean="0">
                <a:latin typeface="+mn-ea"/>
                <a:ea typeface="+mn-ea"/>
              </a:rPr>
              <a:t>和</a:t>
            </a:r>
            <a:r>
              <a:rPr lang="en-US" altLang="zh-CN" sz="2400" dirty="0" smtClean="0">
                <a:latin typeface="+mn-ea"/>
                <a:ea typeface="+mn-ea"/>
              </a:rPr>
              <a:t>2</a:t>
            </a:r>
            <a:r>
              <a:rPr lang="zh-CN" altLang="en-US" sz="2400" dirty="0" smtClean="0">
                <a:latin typeface="+mn-ea"/>
                <a:ea typeface="+mn-ea"/>
              </a:rPr>
              <a:t>，</a:t>
            </a:r>
            <a:r>
              <a:rPr lang="en-US" altLang="zh-CN" sz="2400" dirty="0" smtClean="0">
                <a:latin typeface="+mn-ea"/>
                <a:ea typeface="+mn-ea"/>
              </a:rPr>
              <a:t>3</a:t>
            </a:r>
            <a:r>
              <a:rPr lang="zh-CN" altLang="en-US" sz="2400" dirty="0" smtClean="0">
                <a:latin typeface="+mn-ea"/>
                <a:ea typeface="+mn-ea"/>
              </a:rPr>
              <a:t>和</a:t>
            </a:r>
            <a:r>
              <a:rPr lang="en-US" altLang="zh-CN" sz="2400" dirty="0" smtClean="0">
                <a:latin typeface="+mn-ea"/>
                <a:ea typeface="+mn-ea"/>
              </a:rPr>
              <a:t>4</a:t>
            </a:r>
            <a:r>
              <a:rPr lang="zh-CN" altLang="en-US" sz="2400" dirty="0" smtClean="0">
                <a:latin typeface="+mn-ea"/>
                <a:ea typeface="+mn-ea"/>
              </a:rPr>
              <a:t>分开。可以形成</a:t>
            </a:r>
            <a:r>
              <a:rPr lang="en-US" altLang="zh-CN" sz="2400" dirty="0" smtClean="0">
                <a:latin typeface="+mn-ea"/>
                <a:ea typeface="+mn-ea"/>
              </a:rPr>
              <a:t>1-3</a:t>
            </a:r>
            <a:r>
              <a:rPr lang="zh-CN" altLang="en-US" sz="2400" dirty="0" smtClean="0">
                <a:latin typeface="+mn-ea"/>
                <a:ea typeface="+mn-ea"/>
              </a:rPr>
              <a:t>，</a:t>
            </a:r>
            <a:r>
              <a:rPr lang="en-US" altLang="zh-CN" sz="2400" dirty="0" smtClean="0">
                <a:latin typeface="+mn-ea"/>
                <a:ea typeface="+mn-ea"/>
              </a:rPr>
              <a:t>1-4</a:t>
            </a:r>
            <a:r>
              <a:rPr lang="zh-CN" altLang="en-US" sz="2400" dirty="0" smtClean="0">
                <a:latin typeface="+mn-ea"/>
                <a:ea typeface="+mn-ea"/>
              </a:rPr>
              <a:t>，</a:t>
            </a:r>
            <a:r>
              <a:rPr lang="en-US" altLang="zh-CN" sz="2400" dirty="0" smtClean="0">
                <a:latin typeface="+mn-ea"/>
                <a:ea typeface="+mn-ea"/>
              </a:rPr>
              <a:t>2-3</a:t>
            </a:r>
            <a:r>
              <a:rPr lang="zh-CN" altLang="en-US" sz="2400" dirty="0" smtClean="0">
                <a:latin typeface="+mn-ea"/>
                <a:ea typeface="+mn-ea"/>
              </a:rPr>
              <a:t>，</a:t>
            </a:r>
            <a:r>
              <a:rPr lang="en-US" altLang="zh-CN" sz="2400" dirty="0" smtClean="0">
                <a:latin typeface="+mn-ea"/>
                <a:ea typeface="+mn-ea"/>
              </a:rPr>
              <a:t>2-4</a:t>
            </a:r>
            <a:r>
              <a:rPr lang="zh-CN" altLang="en-US" sz="2400" dirty="0" smtClean="0">
                <a:latin typeface="+mn-ea"/>
                <a:ea typeface="+mn-ea"/>
              </a:rPr>
              <a:t>四种体细胞。</a:t>
            </a:r>
            <a:endParaRPr lang="zh-CN" altLang="en-US" sz="2400" dirty="0">
              <a:latin typeface="+mn-ea"/>
              <a:ea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a:ln/>
        </p:spPr>
        <p:txBody>
          <a:bodyPr vert="horz" wrap="square" lIns="91440" tIns="45720" rIns="91440" bIns="45720" anchor="ctr" anchorCtr="0"/>
          <a:lstStyle/>
          <a:p>
            <a:endParaRPr lang="zh-CN" altLang="en-US" dirty="0"/>
          </a:p>
        </p:txBody>
      </p:sp>
      <p:grpSp>
        <p:nvGrpSpPr>
          <p:cNvPr id="55299" name="组合 14"/>
          <p:cNvGrpSpPr/>
          <p:nvPr/>
        </p:nvGrpSpPr>
        <p:grpSpPr>
          <a:xfrm>
            <a:off x="381000" y="1676400"/>
            <a:ext cx="3894138" cy="990600"/>
            <a:chOff x="1371600" y="2590800"/>
            <a:chExt cx="3894160" cy="990600"/>
          </a:xfrm>
        </p:grpSpPr>
        <p:cxnSp>
          <p:nvCxnSpPr>
            <p:cNvPr id="55336" name="直接连接符 4"/>
            <p:cNvCxnSpPr/>
            <p:nvPr/>
          </p:nvCxnSpPr>
          <p:spPr>
            <a:xfrm>
              <a:off x="1371600" y="2590800"/>
              <a:ext cx="3810000" cy="0"/>
            </a:xfrm>
            <a:prstGeom prst="line">
              <a:avLst/>
            </a:prstGeom>
            <a:ln w="57150" cap="flat" cmpd="sng">
              <a:solidFill>
                <a:schemeClr val="tx1"/>
              </a:solidFill>
              <a:prstDash val="solid"/>
              <a:headEnd type="none" w="med" len="med"/>
              <a:tailEnd type="none" w="med" len="med"/>
            </a:ln>
          </p:spPr>
        </p:cxnSp>
        <p:cxnSp>
          <p:nvCxnSpPr>
            <p:cNvPr id="55337" name="直接连接符 5"/>
            <p:cNvCxnSpPr/>
            <p:nvPr/>
          </p:nvCxnSpPr>
          <p:spPr>
            <a:xfrm>
              <a:off x="1401168" y="2825088"/>
              <a:ext cx="3810000" cy="0"/>
            </a:xfrm>
            <a:prstGeom prst="line">
              <a:avLst/>
            </a:prstGeom>
            <a:ln w="57150" cap="flat" cmpd="sng">
              <a:solidFill>
                <a:schemeClr val="tx1"/>
              </a:solidFill>
              <a:prstDash val="solid"/>
              <a:headEnd type="none" w="med" len="med"/>
              <a:tailEnd type="none" w="med" len="med"/>
            </a:ln>
          </p:spPr>
        </p:cxnSp>
        <p:cxnSp>
          <p:nvCxnSpPr>
            <p:cNvPr id="55338" name="直接连接符 6"/>
            <p:cNvCxnSpPr/>
            <p:nvPr/>
          </p:nvCxnSpPr>
          <p:spPr>
            <a:xfrm>
              <a:off x="1447800" y="3581400"/>
              <a:ext cx="3810000" cy="0"/>
            </a:xfrm>
            <a:prstGeom prst="line">
              <a:avLst/>
            </a:prstGeom>
            <a:ln w="57150" cap="flat" cmpd="sng">
              <a:solidFill>
                <a:srgbClr val="FFFF00"/>
              </a:solidFill>
              <a:prstDash val="solid"/>
              <a:headEnd type="none" w="med" len="med"/>
              <a:tailEnd type="none" w="med" len="med"/>
            </a:ln>
          </p:spPr>
        </p:cxnSp>
        <p:cxnSp>
          <p:nvCxnSpPr>
            <p:cNvPr id="55339" name="直接连接符 7"/>
            <p:cNvCxnSpPr/>
            <p:nvPr/>
          </p:nvCxnSpPr>
          <p:spPr>
            <a:xfrm>
              <a:off x="1455760" y="3352800"/>
              <a:ext cx="3810000" cy="0"/>
            </a:xfrm>
            <a:prstGeom prst="line">
              <a:avLst/>
            </a:prstGeom>
            <a:ln w="57150" cap="flat" cmpd="sng">
              <a:solidFill>
                <a:srgbClr val="FFFF00"/>
              </a:solidFill>
              <a:prstDash val="solid"/>
              <a:headEnd type="none" w="med" len="med"/>
              <a:tailEnd type="none" w="med" len="med"/>
            </a:ln>
          </p:spPr>
        </p:cxnSp>
        <p:sp>
          <p:nvSpPr>
            <p:cNvPr id="55340" name="椭圆 8"/>
            <p:cNvSpPr/>
            <p:nvPr/>
          </p:nvSpPr>
          <p:spPr>
            <a:xfrm>
              <a:off x="1676400" y="2612408"/>
              <a:ext cx="152400" cy="152400"/>
            </a:xfrm>
            <a:prstGeom prst="ellipse">
              <a:avLst/>
            </a:prstGeom>
            <a:solidFill>
              <a:schemeClr val="tx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5341" name="椭圆 9"/>
            <p:cNvSpPr/>
            <p:nvPr/>
          </p:nvSpPr>
          <p:spPr>
            <a:xfrm>
              <a:off x="1705968" y="3378968"/>
              <a:ext cx="152400" cy="152400"/>
            </a:xfrm>
            <a:prstGeom prst="ellipse">
              <a:avLst/>
            </a:prstGeom>
            <a:solidFill>
              <a:srgbClr val="FFFF00"/>
            </a:solidFill>
            <a:ln w="9525" cap="flat" cmpd="sng">
              <a:solidFill>
                <a:srgbClr val="FFFF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cxnSp>
          <p:nvCxnSpPr>
            <p:cNvPr id="55342" name="直接连接符 11"/>
            <p:cNvCxnSpPr/>
            <p:nvPr/>
          </p:nvCxnSpPr>
          <p:spPr>
            <a:xfrm flipH="1">
              <a:off x="3200400" y="2819400"/>
              <a:ext cx="457200" cy="457200"/>
            </a:xfrm>
            <a:prstGeom prst="line">
              <a:avLst/>
            </a:prstGeom>
            <a:ln w="28575" cap="flat" cmpd="sng">
              <a:solidFill>
                <a:schemeClr val="tx1"/>
              </a:solidFill>
              <a:prstDash val="solid"/>
              <a:headEnd type="none" w="med" len="med"/>
              <a:tailEnd type="none" w="med" len="med"/>
            </a:ln>
          </p:spPr>
        </p:cxnSp>
        <p:cxnSp>
          <p:nvCxnSpPr>
            <p:cNvPr id="55343" name="直接连接符 13"/>
            <p:cNvCxnSpPr/>
            <p:nvPr/>
          </p:nvCxnSpPr>
          <p:spPr>
            <a:xfrm>
              <a:off x="3276600" y="2819400"/>
              <a:ext cx="457200" cy="457200"/>
            </a:xfrm>
            <a:prstGeom prst="line">
              <a:avLst/>
            </a:prstGeom>
            <a:ln w="28575" cap="flat" cmpd="sng">
              <a:solidFill>
                <a:schemeClr val="tx1"/>
              </a:solidFill>
              <a:prstDash val="solid"/>
              <a:headEnd type="none" w="med" len="med"/>
              <a:tailEnd type="none" w="med" len="med"/>
            </a:ln>
          </p:spPr>
        </p:cxnSp>
      </p:grpSp>
      <p:cxnSp>
        <p:nvCxnSpPr>
          <p:cNvPr id="55300" name="直接箭头连接符 16"/>
          <p:cNvCxnSpPr/>
          <p:nvPr/>
        </p:nvCxnSpPr>
        <p:spPr>
          <a:xfrm>
            <a:off x="4038600" y="2209800"/>
            <a:ext cx="838200" cy="0"/>
          </a:xfrm>
          <a:prstGeom prst="straightConnector1">
            <a:avLst/>
          </a:prstGeom>
          <a:ln w="38100" cap="flat" cmpd="sng">
            <a:solidFill>
              <a:schemeClr val="tx1"/>
            </a:solidFill>
            <a:prstDash val="solid"/>
            <a:headEnd type="none" w="med" len="med"/>
            <a:tailEnd type="arrow" w="med" len="med"/>
          </a:ln>
        </p:spPr>
      </p:cxnSp>
      <p:cxnSp>
        <p:nvCxnSpPr>
          <p:cNvPr id="55301" name="直接连接符 18"/>
          <p:cNvCxnSpPr/>
          <p:nvPr/>
        </p:nvCxnSpPr>
        <p:spPr>
          <a:xfrm>
            <a:off x="4876800" y="1676400"/>
            <a:ext cx="3810000" cy="0"/>
          </a:xfrm>
          <a:prstGeom prst="line">
            <a:avLst/>
          </a:prstGeom>
          <a:ln w="57150" cap="flat" cmpd="sng">
            <a:solidFill>
              <a:schemeClr val="tx1"/>
            </a:solidFill>
            <a:prstDash val="solid"/>
            <a:headEnd type="none" w="med" len="med"/>
            <a:tailEnd type="none" w="med" len="med"/>
          </a:ln>
        </p:spPr>
      </p:cxnSp>
      <p:cxnSp>
        <p:nvCxnSpPr>
          <p:cNvPr id="55302" name="直接连接符 20"/>
          <p:cNvCxnSpPr/>
          <p:nvPr/>
        </p:nvCxnSpPr>
        <p:spPr>
          <a:xfrm>
            <a:off x="4953000" y="2667000"/>
            <a:ext cx="3810000" cy="0"/>
          </a:xfrm>
          <a:prstGeom prst="line">
            <a:avLst/>
          </a:prstGeom>
          <a:ln w="57150" cap="flat" cmpd="sng">
            <a:solidFill>
              <a:srgbClr val="FFFF00"/>
            </a:solidFill>
            <a:prstDash val="solid"/>
            <a:headEnd type="none" w="med" len="med"/>
            <a:tailEnd type="none" w="med" len="med"/>
          </a:ln>
        </p:spPr>
      </p:cxnSp>
      <p:sp>
        <p:nvSpPr>
          <p:cNvPr id="55303" name="椭圆 22"/>
          <p:cNvSpPr/>
          <p:nvPr/>
        </p:nvSpPr>
        <p:spPr>
          <a:xfrm>
            <a:off x="5181600" y="1698625"/>
            <a:ext cx="152400" cy="152400"/>
          </a:xfrm>
          <a:prstGeom prst="ellipse">
            <a:avLst/>
          </a:prstGeom>
          <a:solidFill>
            <a:schemeClr val="tx1"/>
          </a:solidFill>
          <a:ln w="9525" cap="flat" cmpd="sng">
            <a:solidFill>
              <a:schemeClr val="tx1"/>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sp>
        <p:nvSpPr>
          <p:cNvPr id="55304" name="椭圆 23"/>
          <p:cNvSpPr/>
          <p:nvPr/>
        </p:nvSpPr>
        <p:spPr>
          <a:xfrm>
            <a:off x="5211763" y="2463800"/>
            <a:ext cx="152400" cy="152400"/>
          </a:xfrm>
          <a:prstGeom prst="ellipse">
            <a:avLst/>
          </a:prstGeom>
          <a:solidFill>
            <a:srgbClr val="FFFF00"/>
          </a:solidFill>
          <a:ln w="9525" cap="flat" cmpd="sng">
            <a:solidFill>
              <a:srgbClr val="FFFF00"/>
            </a:solidFill>
            <a:prstDash val="solid"/>
            <a:headEnd type="none" w="med" len="med"/>
            <a:tailEnd type="none" w="med" len="med"/>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endParaRPr lang="zh-CN" altLang="en-US" sz="2000" dirty="0">
              <a:solidFill>
                <a:srgbClr val="FFFF00"/>
              </a:solidFill>
            </a:endParaRPr>
          </a:p>
        </p:txBody>
      </p:sp>
      <p:grpSp>
        <p:nvGrpSpPr>
          <p:cNvPr id="55305" name="组合 38"/>
          <p:cNvGrpSpPr/>
          <p:nvPr/>
        </p:nvGrpSpPr>
        <p:grpSpPr>
          <a:xfrm>
            <a:off x="4906963" y="1905000"/>
            <a:ext cx="3856037" cy="6350"/>
            <a:chOff x="5058768" y="2819400"/>
            <a:chExt cx="3856632" cy="5688"/>
          </a:xfrm>
        </p:grpSpPr>
        <p:cxnSp>
          <p:nvCxnSpPr>
            <p:cNvPr id="55334" name="直接连接符 19"/>
            <p:cNvCxnSpPr/>
            <p:nvPr/>
          </p:nvCxnSpPr>
          <p:spPr>
            <a:xfrm flipV="1">
              <a:off x="5058768" y="2819400"/>
              <a:ext cx="2332632" cy="5688"/>
            </a:xfrm>
            <a:prstGeom prst="line">
              <a:avLst/>
            </a:prstGeom>
            <a:ln w="57150" cap="flat" cmpd="sng">
              <a:solidFill>
                <a:schemeClr val="tx1"/>
              </a:solidFill>
              <a:prstDash val="solid"/>
              <a:headEnd type="none" w="med" len="med"/>
              <a:tailEnd type="none" w="med" len="med"/>
            </a:ln>
          </p:spPr>
        </p:cxnSp>
        <p:cxnSp>
          <p:nvCxnSpPr>
            <p:cNvPr id="55335" name="直接连接符 28"/>
            <p:cNvCxnSpPr/>
            <p:nvPr/>
          </p:nvCxnSpPr>
          <p:spPr>
            <a:xfrm>
              <a:off x="7391400" y="2819400"/>
              <a:ext cx="1524000" cy="0"/>
            </a:xfrm>
            <a:prstGeom prst="line">
              <a:avLst/>
            </a:prstGeom>
            <a:ln w="57150" cap="flat" cmpd="sng">
              <a:solidFill>
                <a:srgbClr val="FFFF00"/>
              </a:solidFill>
              <a:prstDash val="solid"/>
              <a:headEnd type="none" w="med" len="med"/>
              <a:tailEnd type="none" w="med" len="med"/>
            </a:ln>
          </p:spPr>
        </p:cxnSp>
      </p:grpSp>
      <p:grpSp>
        <p:nvGrpSpPr>
          <p:cNvPr id="55306" name="组合 34"/>
          <p:cNvGrpSpPr/>
          <p:nvPr/>
        </p:nvGrpSpPr>
        <p:grpSpPr>
          <a:xfrm>
            <a:off x="4960938" y="2438400"/>
            <a:ext cx="3725862" cy="0"/>
            <a:chOff x="5113360" y="3352800"/>
            <a:chExt cx="3725840" cy="0"/>
          </a:xfrm>
        </p:grpSpPr>
        <p:cxnSp>
          <p:nvCxnSpPr>
            <p:cNvPr id="55332" name="直接连接符 21"/>
            <p:cNvCxnSpPr/>
            <p:nvPr/>
          </p:nvCxnSpPr>
          <p:spPr>
            <a:xfrm>
              <a:off x="5113360" y="3352800"/>
              <a:ext cx="2430440" cy="0"/>
            </a:xfrm>
            <a:prstGeom prst="line">
              <a:avLst/>
            </a:prstGeom>
            <a:ln w="57150" cap="flat" cmpd="sng">
              <a:solidFill>
                <a:srgbClr val="FFFF00"/>
              </a:solidFill>
              <a:prstDash val="solid"/>
              <a:headEnd type="none" w="med" len="med"/>
              <a:tailEnd type="none" w="med" len="med"/>
            </a:ln>
          </p:spPr>
        </p:cxnSp>
        <p:cxnSp>
          <p:nvCxnSpPr>
            <p:cNvPr id="55333" name="直接连接符 32"/>
            <p:cNvCxnSpPr/>
            <p:nvPr/>
          </p:nvCxnSpPr>
          <p:spPr>
            <a:xfrm>
              <a:off x="7543800" y="3352800"/>
              <a:ext cx="1295400" cy="0"/>
            </a:xfrm>
            <a:prstGeom prst="line">
              <a:avLst/>
            </a:prstGeom>
            <a:ln w="57150" cap="flat" cmpd="sng">
              <a:solidFill>
                <a:schemeClr val="tx1"/>
              </a:solidFill>
              <a:prstDash val="solid"/>
              <a:headEnd type="none" w="med" len="med"/>
              <a:tailEnd type="none" w="med" len="med"/>
            </a:ln>
          </p:spPr>
        </p:cxnSp>
      </p:grpSp>
      <p:cxnSp>
        <p:nvCxnSpPr>
          <p:cNvPr id="55307" name="直接连接符 33"/>
          <p:cNvCxnSpPr/>
          <p:nvPr/>
        </p:nvCxnSpPr>
        <p:spPr>
          <a:xfrm>
            <a:off x="609600" y="4191000"/>
            <a:ext cx="3810000" cy="0"/>
          </a:xfrm>
          <a:prstGeom prst="line">
            <a:avLst/>
          </a:prstGeom>
          <a:ln w="57150" cap="flat" cmpd="sng">
            <a:solidFill>
              <a:schemeClr val="tx1"/>
            </a:solidFill>
            <a:prstDash val="solid"/>
            <a:headEnd type="none" w="med" len="med"/>
            <a:tailEnd type="none" w="med" len="med"/>
          </a:ln>
        </p:spPr>
      </p:cxnSp>
      <p:grpSp>
        <p:nvGrpSpPr>
          <p:cNvPr id="55308" name="组合 35"/>
          <p:cNvGrpSpPr/>
          <p:nvPr/>
        </p:nvGrpSpPr>
        <p:grpSpPr>
          <a:xfrm>
            <a:off x="685800" y="4572000"/>
            <a:ext cx="3725863" cy="0"/>
            <a:chOff x="5113360" y="3352800"/>
            <a:chExt cx="3725840" cy="0"/>
          </a:xfrm>
        </p:grpSpPr>
        <p:cxnSp>
          <p:nvCxnSpPr>
            <p:cNvPr id="55330" name="直接连接符 36"/>
            <p:cNvCxnSpPr/>
            <p:nvPr/>
          </p:nvCxnSpPr>
          <p:spPr>
            <a:xfrm>
              <a:off x="5113360" y="3352800"/>
              <a:ext cx="2430440" cy="0"/>
            </a:xfrm>
            <a:prstGeom prst="line">
              <a:avLst/>
            </a:prstGeom>
            <a:ln w="57150" cap="flat" cmpd="sng">
              <a:solidFill>
                <a:srgbClr val="FFFF00"/>
              </a:solidFill>
              <a:prstDash val="solid"/>
              <a:headEnd type="none" w="med" len="med"/>
              <a:tailEnd type="none" w="med" len="med"/>
            </a:ln>
          </p:spPr>
        </p:cxnSp>
        <p:cxnSp>
          <p:nvCxnSpPr>
            <p:cNvPr id="55331" name="直接连接符 37"/>
            <p:cNvCxnSpPr/>
            <p:nvPr/>
          </p:nvCxnSpPr>
          <p:spPr>
            <a:xfrm>
              <a:off x="7543800" y="3352800"/>
              <a:ext cx="1295400" cy="0"/>
            </a:xfrm>
            <a:prstGeom prst="line">
              <a:avLst/>
            </a:prstGeom>
            <a:ln w="57150" cap="flat" cmpd="sng">
              <a:solidFill>
                <a:schemeClr val="tx1"/>
              </a:solidFill>
              <a:prstDash val="solid"/>
              <a:headEnd type="none" w="med" len="med"/>
              <a:tailEnd type="none" w="med" len="med"/>
            </a:ln>
          </p:spPr>
        </p:cxnSp>
      </p:grpSp>
      <p:grpSp>
        <p:nvGrpSpPr>
          <p:cNvPr id="55309" name="组合 39"/>
          <p:cNvGrpSpPr/>
          <p:nvPr/>
        </p:nvGrpSpPr>
        <p:grpSpPr>
          <a:xfrm>
            <a:off x="4953000" y="4191000"/>
            <a:ext cx="3856038" cy="6350"/>
            <a:chOff x="5058768" y="2819400"/>
            <a:chExt cx="3856632" cy="5688"/>
          </a:xfrm>
        </p:grpSpPr>
        <p:cxnSp>
          <p:nvCxnSpPr>
            <p:cNvPr id="55328" name="直接连接符 40"/>
            <p:cNvCxnSpPr/>
            <p:nvPr/>
          </p:nvCxnSpPr>
          <p:spPr>
            <a:xfrm flipV="1">
              <a:off x="5058768" y="2819400"/>
              <a:ext cx="2332632" cy="5688"/>
            </a:xfrm>
            <a:prstGeom prst="line">
              <a:avLst/>
            </a:prstGeom>
            <a:ln w="57150" cap="flat" cmpd="sng">
              <a:solidFill>
                <a:schemeClr val="tx1"/>
              </a:solidFill>
              <a:prstDash val="solid"/>
              <a:headEnd type="none" w="med" len="med"/>
              <a:tailEnd type="none" w="med" len="med"/>
            </a:ln>
          </p:spPr>
        </p:cxnSp>
        <p:cxnSp>
          <p:nvCxnSpPr>
            <p:cNvPr id="55329" name="直接连接符 41"/>
            <p:cNvCxnSpPr/>
            <p:nvPr/>
          </p:nvCxnSpPr>
          <p:spPr>
            <a:xfrm>
              <a:off x="7391400" y="2819400"/>
              <a:ext cx="1524000" cy="0"/>
            </a:xfrm>
            <a:prstGeom prst="line">
              <a:avLst/>
            </a:prstGeom>
            <a:ln w="57150" cap="flat" cmpd="sng">
              <a:solidFill>
                <a:srgbClr val="FFFF00"/>
              </a:solidFill>
              <a:prstDash val="solid"/>
              <a:headEnd type="none" w="med" len="med"/>
              <a:tailEnd type="none" w="med" len="med"/>
            </a:ln>
          </p:spPr>
        </p:cxnSp>
      </p:grpSp>
      <p:cxnSp>
        <p:nvCxnSpPr>
          <p:cNvPr id="55310" name="直接连接符 42"/>
          <p:cNvCxnSpPr/>
          <p:nvPr/>
        </p:nvCxnSpPr>
        <p:spPr>
          <a:xfrm>
            <a:off x="4953000" y="4572000"/>
            <a:ext cx="3810000" cy="0"/>
          </a:xfrm>
          <a:prstGeom prst="line">
            <a:avLst/>
          </a:prstGeom>
          <a:ln w="57150" cap="flat" cmpd="sng">
            <a:solidFill>
              <a:srgbClr val="FFFF00"/>
            </a:solidFill>
            <a:prstDash val="solid"/>
            <a:headEnd type="none" w="med" len="med"/>
            <a:tailEnd type="none" w="med" len="med"/>
          </a:ln>
        </p:spPr>
      </p:cxnSp>
      <p:cxnSp>
        <p:nvCxnSpPr>
          <p:cNvPr id="55311" name="直接箭头连接符 44"/>
          <p:cNvCxnSpPr/>
          <p:nvPr/>
        </p:nvCxnSpPr>
        <p:spPr>
          <a:xfrm flipH="1">
            <a:off x="3305122" y="1730665"/>
            <a:ext cx="1600214" cy="2222499"/>
          </a:xfrm>
          <a:prstGeom prst="straightConnector1">
            <a:avLst/>
          </a:prstGeom>
          <a:ln w="38100" cap="flat" cmpd="sng">
            <a:solidFill>
              <a:schemeClr val="tx1"/>
            </a:solidFill>
            <a:prstDash val="solid"/>
            <a:headEnd type="none" w="med" len="med"/>
            <a:tailEnd type="arrow" w="med" len="med"/>
          </a:ln>
        </p:spPr>
      </p:cxnSp>
      <p:sp>
        <p:nvSpPr>
          <p:cNvPr id="55312" name="TextBox 45"/>
          <p:cNvSpPr txBox="1"/>
          <p:nvPr/>
        </p:nvSpPr>
        <p:spPr>
          <a:xfrm>
            <a:off x="3048000" y="3276600"/>
            <a:ext cx="6191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en-US" altLang="zh-CN" sz="2000" dirty="0">
                <a:solidFill>
                  <a:srgbClr val="FFFF00"/>
                </a:solidFill>
              </a:rPr>
              <a:t>1+3</a:t>
            </a:r>
            <a:endParaRPr lang="zh-CN" altLang="en-US" sz="2000" dirty="0">
              <a:solidFill>
                <a:srgbClr val="FFFF00"/>
              </a:solidFill>
            </a:endParaRPr>
          </a:p>
        </p:txBody>
      </p:sp>
      <p:cxnSp>
        <p:nvCxnSpPr>
          <p:cNvPr id="55313" name="直接箭头连接符 47"/>
          <p:cNvCxnSpPr/>
          <p:nvPr/>
        </p:nvCxnSpPr>
        <p:spPr>
          <a:xfrm>
            <a:off x="6858000" y="1981238"/>
            <a:ext cx="0" cy="1981162"/>
          </a:xfrm>
          <a:prstGeom prst="straightConnector1">
            <a:avLst/>
          </a:prstGeom>
          <a:ln w="38100" cap="flat" cmpd="sng">
            <a:solidFill>
              <a:schemeClr val="tx1"/>
            </a:solidFill>
            <a:prstDash val="solid"/>
            <a:headEnd type="none" w="med" len="med"/>
            <a:tailEnd type="arrow" w="med" len="med"/>
          </a:ln>
        </p:spPr>
      </p:cxnSp>
      <p:sp>
        <p:nvSpPr>
          <p:cNvPr id="55314" name="TextBox 48"/>
          <p:cNvSpPr txBox="1"/>
          <p:nvPr/>
        </p:nvSpPr>
        <p:spPr>
          <a:xfrm>
            <a:off x="7467600" y="3429000"/>
            <a:ext cx="6191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en-US" altLang="zh-CN" sz="2000" dirty="0">
                <a:solidFill>
                  <a:srgbClr val="FFFF00"/>
                </a:solidFill>
              </a:rPr>
              <a:t>2+4</a:t>
            </a:r>
            <a:endParaRPr lang="zh-CN" altLang="en-US" sz="2000" dirty="0">
              <a:solidFill>
                <a:srgbClr val="FFFF00"/>
              </a:solidFill>
            </a:endParaRPr>
          </a:p>
        </p:txBody>
      </p:sp>
      <p:cxnSp>
        <p:nvCxnSpPr>
          <p:cNvPr id="55315" name="直接连接符 33"/>
          <p:cNvCxnSpPr/>
          <p:nvPr/>
        </p:nvCxnSpPr>
        <p:spPr>
          <a:xfrm>
            <a:off x="762000" y="5334000"/>
            <a:ext cx="3810000" cy="0"/>
          </a:xfrm>
          <a:prstGeom prst="line">
            <a:avLst/>
          </a:prstGeom>
          <a:ln w="57150" cap="flat" cmpd="sng">
            <a:solidFill>
              <a:schemeClr val="tx1"/>
            </a:solidFill>
            <a:prstDash val="solid"/>
            <a:headEnd type="none" w="med" len="med"/>
            <a:tailEnd type="none" w="med" len="med"/>
          </a:ln>
        </p:spPr>
      </p:cxnSp>
      <p:grpSp>
        <p:nvGrpSpPr>
          <p:cNvPr id="55316" name="组合 35"/>
          <p:cNvGrpSpPr/>
          <p:nvPr/>
        </p:nvGrpSpPr>
        <p:grpSpPr>
          <a:xfrm>
            <a:off x="838200" y="5715000"/>
            <a:ext cx="3725863" cy="0"/>
            <a:chOff x="5113360" y="3352800"/>
            <a:chExt cx="3725840" cy="0"/>
          </a:xfrm>
        </p:grpSpPr>
        <p:cxnSp>
          <p:nvCxnSpPr>
            <p:cNvPr id="55326" name="直接连接符 36"/>
            <p:cNvCxnSpPr/>
            <p:nvPr/>
          </p:nvCxnSpPr>
          <p:spPr>
            <a:xfrm>
              <a:off x="5113360" y="3352800"/>
              <a:ext cx="2430440" cy="0"/>
            </a:xfrm>
            <a:prstGeom prst="line">
              <a:avLst/>
            </a:prstGeom>
            <a:ln w="57150" cap="flat" cmpd="sng">
              <a:solidFill>
                <a:srgbClr val="FFFF00"/>
              </a:solidFill>
              <a:prstDash val="solid"/>
              <a:headEnd type="none" w="med" len="med"/>
              <a:tailEnd type="none" w="med" len="med"/>
            </a:ln>
          </p:spPr>
        </p:cxnSp>
        <p:cxnSp>
          <p:nvCxnSpPr>
            <p:cNvPr id="55327" name="直接连接符 37"/>
            <p:cNvCxnSpPr/>
            <p:nvPr/>
          </p:nvCxnSpPr>
          <p:spPr>
            <a:xfrm>
              <a:off x="7543800" y="3352800"/>
              <a:ext cx="1295400" cy="0"/>
            </a:xfrm>
            <a:prstGeom prst="line">
              <a:avLst/>
            </a:prstGeom>
            <a:ln w="57150" cap="flat" cmpd="sng">
              <a:solidFill>
                <a:srgbClr val="FFFF00"/>
              </a:solidFill>
              <a:prstDash val="solid"/>
              <a:headEnd type="none" w="med" len="med"/>
              <a:tailEnd type="none" w="med" len="med"/>
            </a:ln>
          </p:spPr>
        </p:cxnSp>
      </p:grpSp>
      <p:grpSp>
        <p:nvGrpSpPr>
          <p:cNvPr id="55317" name="组合 38"/>
          <p:cNvGrpSpPr/>
          <p:nvPr/>
        </p:nvGrpSpPr>
        <p:grpSpPr>
          <a:xfrm>
            <a:off x="4953000" y="5334000"/>
            <a:ext cx="3856038" cy="6350"/>
            <a:chOff x="5058768" y="2819400"/>
            <a:chExt cx="3856632" cy="5688"/>
          </a:xfrm>
        </p:grpSpPr>
        <p:cxnSp>
          <p:nvCxnSpPr>
            <p:cNvPr id="55324" name="直接连接符 19"/>
            <p:cNvCxnSpPr/>
            <p:nvPr/>
          </p:nvCxnSpPr>
          <p:spPr>
            <a:xfrm flipV="1">
              <a:off x="5058768" y="2819400"/>
              <a:ext cx="2332632" cy="5688"/>
            </a:xfrm>
            <a:prstGeom prst="line">
              <a:avLst/>
            </a:prstGeom>
            <a:ln w="57150" cap="flat" cmpd="sng">
              <a:solidFill>
                <a:schemeClr val="tx1"/>
              </a:solidFill>
              <a:prstDash val="solid"/>
              <a:headEnd type="none" w="med" len="med"/>
              <a:tailEnd type="none" w="med" len="med"/>
            </a:ln>
          </p:spPr>
        </p:cxnSp>
        <p:cxnSp>
          <p:nvCxnSpPr>
            <p:cNvPr id="55325" name="直接连接符 28"/>
            <p:cNvCxnSpPr/>
            <p:nvPr/>
          </p:nvCxnSpPr>
          <p:spPr>
            <a:xfrm>
              <a:off x="7391400" y="2819400"/>
              <a:ext cx="1524000" cy="0"/>
            </a:xfrm>
            <a:prstGeom prst="line">
              <a:avLst/>
            </a:prstGeom>
            <a:ln w="57150" cap="flat" cmpd="sng">
              <a:solidFill>
                <a:srgbClr val="FFFF00"/>
              </a:solidFill>
              <a:prstDash val="solid"/>
              <a:headEnd type="none" w="med" len="med"/>
              <a:tailEnd type="none" w="med" len="med"/>
            </a:ln>
          </p:spPr>
        </p:cxnSp>
      </p:grpSp>
      <p:grpSp>
        <p:nvGrpSpPr>
          <p:cNvPr id="55318" name="组合 34"/>
          <p:cNvGrpSpPr/>
          <p:nvPr/>
        </p:nvGrpSpPr>
        <p:grpSpPr>
          <a:xfrm>
            <a:off x="5029200" y="5715000"/>
            <a:ext cx="3725863" cy="0"/>
            <a:chOff x="5113360" y="3352800"/>
            <a:chExt cx="3725840" cy="0"/>
          </a:xfrm>
        </p:grpSpPr>
        <p:cxnSp>
          <p:nvCxnSpPr>
            <p:cNvPr id="55322" name="直接连接符 21"/>
            <p:cNvCxnSpPr/>
            <p:nvPr/>
          </p:nvCxnSpPr>
          <p:spPr>
            <a:xfrm>
              <a:off x="5113360" y="3352800"/>
              <a:ext cx="2430440" cy="0"/>
            </a:xfrm>
            <a:prstGeom prst="line">
              <a:avLst/>
            </a:prstGeom>
            <a:ln w="57150" cap="flat" cmpd="sng">
              <a:solidFill>
                <a:srgbClr val="FFFF00"/>
              </a:solidFill>
              <a:prstDash val="solid"/>
              <a:headEnd type="none" w="med" len="med"/>
              <a:tailEnd type="none" w="med" len="med"/>
            </a:ln>
          </p:spPr>
        </p:cxnSp>
        <p:cxnSp>
          <p:nvCxnSpPr>
            <p:cNvPr id="55323" name="直接连接符 32"/>
            <p:cNvCxnSpPr/>
            <p:nvPr/>
          </p:nvCxnSpPr>
          <p:spPr>
            <a:xfrm>
              <a:off x="7543800" y="3352800"/>
              <a:ext cx="1295400" cy="0"/>
            </a:xfrm>
            <a:prstGeom prst="line">
              <a:avLst/>
            </a:prstGeom>
            <a:ln w="57150" cap="flat" cmpd="sng">
              <a:solidFill>
                <a:schemeClr val="tx1"/>
              </a:solidFill>
              <a:prstDash val="solid"/>
              <a:headEnd type="none" w="med" len="med"/>
              <a:tailEnd type="none" w="med" len="med"/>
            </a:ln>
          </p:spPr>
        </p:cxnSp>
      </p:grpSp>
      <p:sp>
        <p:nvSpPr>
          <p:cNvPr id="55319" name="TextBox 44"/>
          <p:cNvSpPr txBox="1"/>
          <p:nvPr/>
        </p:nvSpPr>
        <p:spPr>
          <a:xfrm>
            <a:off x="1981200" y="6019800"/>
            <a:ext cx="6191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2000" dirty="0">
                <a:solidFill>
                  <a:srgbClr val="FFFF00"/>
                </a:solidFill>
              </a:rPr>
              <a:t>1+4</a:t>
            </a:r>
            <a:endParaRPr lang="zh-CN" altLang="en-US" sz="2000" dirty="0">
              <a:solidFill>
                <a:srgbClr val="FFFF00"/>
              </a:solidFill>
            </a:endParaRPr>
          </a:p>
        </p:txBody>
      </p:sp>
      <p:sp>
        <p:nvSpPr>
          <p:cNvPr id="55320" name="TextBox 45"/>
          <p:cNvSpPr txBox="1"/>
          <p:nvPr/>
        </p:nvSpPr>
        <p:spPr>
          <a:xfrm>
            <a:off x="6858000" y="6096000"/>
            <a:ext cx="61912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2000" dirty="0">
                <a:solidFill>
                  <a:srgbClr val="FFFF00"/>
                </a:solidFill>
              </a:rPr>
              <a:t>2+3</a:t>
            </a:r>
            <a:endParaRPr lang="zh-CN" altLang="en-US" sz="2000" dirty="0">
              <a:solidFill>
                <a:srgbClr val="FFFF00"/>
              </a:solidFill>
            </a:endParaRPr>
          </a:p>
        </p:txBody>
      </p:sp>
      <p:sp>
        <p:nvSpPr>
          <p:cNvPr id="55321" name="TextBox 46"/>
          <p:cNvSpPr txBox="1"/>
          <p:nvPr/>
        </p:nvSpPr>
        <p:spPr>
          <a:xfrm>
            <a:off x="0" y="1524000"/>
            <a:ext cx="327025" cy="13239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2000" dirty="0">
                <a:solidFill>
                  <a:srgbClr val="FFFF00"/>
                </a:solidFill>
              </a:rPr>
              <a:t>1</a:t>
            </a:r>
          </a:p>
          <a:p>
            <a:pPr marL="0" lvl="0" indent="0" eaLnBrk="1" hangingPunct="1">
              <a:spcBef>
                <a:spcPct val="0"/>
              </a:spcBef>
              <a:buClrTx/>
              <a:buNone/>
            </a:pPr>
            <a:r>
              <a:rPr lang="en-US" altLang="zh-CN" sz="2000" dirty="0">
                <a:solidFill>
                  <a:srgbClr val="FFFF00"/>
                </a:solidFill>
              </a:rPr>
              <a:t>2</a:t>
            </a:r>
          </a:p>
          <a:p>
            <a:pPr marL="0" lvl="0" indent="0" eaLnBrk="1" hangingPunct="1">
              <a:spcBef>
                <a:spcPct val="0"/>
              </a:spcBef>
              <a:buClrTx/>
              <a:buNone/>
            </a:pPr>
            <a:r>
              <a:rPr lang="en-US" altLang="zh-CN" sz="2000" dirty="0">
                <a:solidFill>
                  <a:srgbClr val="FFFF00"/>
                </a:solidFill>
              </a:rPr>
              <a:t>3</a:t>
            </a:r>
          </a:p>
          <a:p>
            <a:pPr marL="0" lvl="0" indent="0" eaLnBrk="1" hangingPunct="1">
              <a:spcBef>
                <a:spcPct val="0"/>
              </a:spcBef>
              <a:buClrTx/>
              <a:buNone/>
            </a:pPr>
            <a:r>
              <a:rPr lang="en-US" altLang="zh-CN" sz="2000" dirty="0">
                <a:solidFill>
                  <a:srgbClr val="FFFF00"/>
                </a:solidFill>
              </a:rPr>
              <a:t>4</a:t>
            </a:r>
            <a:endParaRPr lang="zh-CN" altLang="en-US" sz="2000" dirty="0">
              <a:solidFill>
                <a:srgbClr val="FFFF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p:cNvSpPr>
          <p:nvPr>
            <p:ph type="body" idx="4294967295"/>
          </p:nvPr>
        </p:nvSpPr>
        <p:spPr>
          <a:xfrm>
            <a:off x="228600" y="533400"/>
            <a:ext cx="8688388" cy="6248400"/>
          </a:xfrm>
          <a:ln/>
        </p:spPr>
        <p:txBody>
          <a:bodyPr vert="horz" wrap="square" lIns="90000" tIns="46800" rIns="90000" bIns="46800" anchor="t" anchorCtr="0"/>
          <a:lstStyle/>
          <a:p>
            <a:pPr algn="just">
              <a:lnSpc>
                <a:spcPct val="90000"/>
              </a:lnSpc>
              <a:buNone/>
            </a:pPr>
            <a:endParaRPr lang="en-US" altLang="zh-CN" sz="2800" b="1" dirty="0">
              <a:solidFill>
                <a:srgbClr val="FFFFFF"/>
              </a:solidFill>
            </a:endParaRPr>
          </a:p>
          <a:p>
            <a:pPr algn="just">
              <a:lnSpc>
                <a:spcPct val="90000"/>
              </a:lnSpc>
              <a:buNone/>
            </a:pPr>
            <a:r>
              <a:rPr lang="en-US" altLang="zh-CN" sz="2400" dirty="0" smtClean="0">
                <a:solidFill>
                  <a:srgbClr val="FFFFFF"/>
                </a:solidFill>
                <a:latin typeface="Times New Roman" panose="02020603050405020304" pitchFamily="18" charset="0"/>
                <a:ea typeface="黑体" panose="02010609060101010101" pitchFamily="49" charset="-122"/>
              </a:rPr>
              <a:t>1936</a:t>
            </a:r>
            <a:r>
              <a:rPr lang="zh-CN" altLang="en-US" sz="2400" dirty="0">
                <a:solidFill>
                  <a:srgbClr val="FFFFFF"/>
                </a:solidFill>
                <a:latin typeface="Times New Roman" panose="02020603050405020304" pitchFamily="18" charset="0"/>
                <a:ea typeface="黑体" panose="02010609060101010101" pitchFamily="49" charset="-122"/>
              </a:rPr>
              <a:t>年</a:t>
            </a:r>
            <a:r>
              <a:rPr lang="en-US" altLang="zh-CN" sz="2400" dirty="0">
                <a:solidFill>
                  <a:srgbClr val="FFFFFF"/>
                </a:solidFill>
                <a:latin typeface="Times New Roman" panose="02020603050405020304" pitchFamily="18" charset="0"/>
                <a:ea typeface="黑体" panose="02010609060101010101" pitchFamily="49" charset="-122"/>
              </a:rPr>
              <a:t>Curt Stern</a:t>
            </a:r>
            <a:r>
              <a:rPr lang="zh-CN" altLang="en-US" sz="2400" dirty="0">
                <a:solidFill>
                  <a:srgbClr val="FFFFFF"/>
                </a:solidFill>
                <a:latin typeface="Times New Roman" panose="02020603050405020304" pitchFamily="18" charset="0"/>
                <a:ea typeface="黑体" panose="02010609060101010101" pitchFamily="49" charset="-122"/>
              </a:rPr>
              <a:t>首先观察到 </a:t>
            </a:r>
            <a:r>
              <a:rPr lang="en-US" altLang="zh-CN" sz="2400" dirty="0">
                <a:solidFill>
                  <a:srgbClr val="FFFFFF"/>
                </a:solidFill>
                <a:latin typeface="Times New Roman" panose="02020603050405020304" pitchFamily="18" charset="0"/>
                <a:ea typeface="黑体" panose="02010609060101010101" pitchFamily="49" charset="-122"/>
              </a:rPr>
              <a:t>Mitotic crossing-over</a:t>
            </a:r>
          </a:p>
          <a:p>
            <a:pPr>
              <a:lnSpc>
                <a:spcPct val="90000"/>
              </a:lnSpc>
              <a:buNone/>
            </a:pPr>
            <a:r>
              <a:rPr lang="zh-CN" altLang="en-US" sz="2400" dirty="0">
                <a:solidFill>
                  <a:srgbClr val="FFFFFF"/>
                </a:solidFill>
                <a:latin typeface="Times New Roman" panose="02020603050405020304" pitchFamily="18" charset="0"/>
                <a:ea typeface="黑体" panose="02010609060101010101" pitchFamily="49" charset="-122"/>
              </a:rPr>
              <a:t>果蝇</a:t>
            </a:r>
            <a:r>
              <a:rPr lang="zh-CN" altLang="en-US" sz="2400" dirty="0">
                <a:solidFill>
                  <a:srgbClr val="0C0D1A"/>
                </a:solidFill>
                <a:latin typeface="Times New Roman" panose="02020603050405020304" pitchFamily="18" charset="0"/>
                <a:ea typeface="黑体" panose="02010609060101010101" pitchFamily="49" charset="-122"/>
              </a:rPr>
              <a:t> </a:t>
            </a:r>
            <a:r>
              <a:rPr lang="zh-CN" altLang="en-US" sz="2400" dirty="0" smtClean="0">
                <a:solidFill>
                  <a:srgbClr val="FFFF00"/>
                </a:solidFill>
                <a:latin typeface="Times New Roman" panose="02020603050405020304" pitchFamily="18" charset="0"/>
                <a:ea typeface="黑体" panose="02010609060101010101" pitchFamily="49" charset="-122"/>
              </a:rPr>
              <a:t>性</a:t>
            </a:r>
            <a:r>
              <a:rPr lang="zh-CN" altLang="en-US" sz="2400" dirty="0">
                <a:solidFill>
                  <a:srgbClr val="FFFF00"/>
                </a:solidFill>
                <a:latin typeface="Times New Roman" panose="02020603050405020304" pitchFamily="18" charset="0"/>
                <a:ea typeface="黑体" panose="02010609060101010101" pitchFamily="49" charset="-122"/>
              </a:rPr>
              <a:t>连锁隐性</a:t>
            </a:r>
            <a:r>
              <a:rPr lang="zh-CN" altLang="en-US" sz="2400" dirty="0" smtClean="0">
                <a:solidFill>
                  <a:srgbClr val="FFFF00"/>
                </a:solidFill>
                <a:latin typeface="Times New Roman" panose="02020603050405020304" pitchFamily="18" charset="0"/>
                <a:ea typeface="黑体" panose="02010609060101010101" pitchFamily="49" charset="-122"/>
              </a:rPr>
              <a:t>突变基因</a:t>
            </a:r>
            <a:endParaRPr lang="en-US" altLang="zh-CN" sz="2400" dirty="0" smtClean="0">
              <a:solidFill>
                <a:srgbClr val="FFFF00"/>
              </a:solidFill>
              <a:latin typeface="Times New Roman" panose="02020603050405020304" pitchFamily="18" charset="0"/>
              <a:ea typeface="黑体" panose="02010609060101010101" pitchFamily="49" charset="-122"/>
            </a:endParaRPr>
          </a:p>
          <a:p>
            <a:pPr>
              <a:lnSpc>
                <a:spcPct val="90000"/>
              </a:lnSpc>
              <a:buNone/>
            </a:pPr>
            <a:r>
              <a:rPr lang="en-US" altLang="zh-CN" sz="2400" dirty="0">
                <a:solidFill>
                  <a:srgbClr val="FFFF00"/>
                </a:solidFill>
                <a:latin typeface="Times New Roman" panose="02020603050405020304" pitchFamily="18" charset="0"/>
                <a:ea typeface="黑体" panose="02010609060101010101" pitchFamily="49" charset="-122"/>
              </a:rPr>
              <a:t> </a:t>
            </a:r>
            <a:r>
              <a:rPr lang="en-US" altLang="zh-CN" sz="2400" dirty="0" smtClean="0">
                <a:solidFill>
                  <a:srgbClr val="FFFF00"/>
                </a:solidFill>
                <a:latin typeface="Times New Roman" panose="02020603050405020304" pitchFamily="18" charset="0"/>
                <a:ea typeface="黑体" panose="02010609060101010101" pitchFamily="49" charset="-122"/>
              </a:rPr>
              <a:t>        </a:t>
            </a:r>
            <a:r>
              <a:rPr lang="en-US" altLang="zh-CN" sz="2400" dirty="0">
                <a:solidFill>
                  <a:srgbClr val="FFFFFF"/>
                </a:solidFill>
                <a:latin typeface="Times New Roman" panose="02020603050405020304" pitchFamily="18" charset="0"/>
                <a:ea typeface="黑体" panose="02010609060101010101" pitchFamily="49" charset="-122"/>
              </a:rPr>
              <a:t>y</a:t>
            </a:r>
            <a:r>
              <a:rPr lang="zh-CN" altLang="en-US" sz="2400" dirty="0">
                <a:solidFill>
                  <a:srgbClr val="FFFFFF"/>
                </a:solidFill>
                <a:latin typeface="Times New Roman" panose="02020603050405020304" pitchFamily="18" charset="0"/>
                <a:ea typeface="黑体" panose="02010609060101010101" pitchFamily="49" charset="-122"/>
              </a:rPr>
              <a:t>（黄体，</a:t>
            </a:r>
            <a:r>
              <a:rPr lang="en-US" altLang="zh-CN" sz="2400" dirty="0">
                <a:solidFill>
                  <a:srgbClr val="FFFFFF"/>
                </a:solidFill>
                <a:latin typeface="Times New Roman" panose="02020603050405020304" pitchFamily="18" charset="0"/>
                <a:ea typeface="黑体" panose="02010609060101010101" pitchFamily="49" charset="-122"/>
              </a:rPr>
              <a:t>yellow body </a:t>
            </a:r>
            <a:r>
              <a:rPr lang="en-US" altLang="zh-CN" sz="2400" dirty="0" smtClean="0">
                <a:solidFill>
                  <a:srgbClr val="FFFFFF"/>
                </a:solidFill>
                <a:latin typeface="Times New Roman" panose="02020603050405020304" pitchFamily="18" charset="0"/>
                <a:ea typeface="黑体" panose="02010609060101010101" pitchFamily="49" charset="-122"/>
              </a:rPr>
              <a:t>color </a:t>
            </a:r>
            <a:r>
              <a:rPr lang="zh-CN" altLang="en-US" sz="2400" dirty="0" smtClean="0">
                <a:solidFill>
                  <a:srgbClr val="FFFFFF"/>
                </a:solidFill>
                <a:latin typeface="Times New Roman" panose="02020603050405020304" pitchFamily="18" charset="0"/>
                <a:ea typeface="黑体" panose="02010609060101010101" pitchFamily="49" charset="-122"/>
              </a:rPr>
              <a:t>）</a:t>
            </a:r>
            <a:endParaRPr lang="zh-CN" altLang="en-US" sz="2400" dirty="0">
              <a:solidFill>
                <a:srgbClr val="FFFFFF"/>
              </a:solidFill>
              <a:latin typeface="Times New Roman" panose="02020603050405020304" pitchFamily="18" charset="0"/>
              <a:ea typeface="黑体" panose="02010609060101010101" pitchFamily="49" charset="-122"/>
            </a:endParaRPr>
          </a:p>
          <a:p>
            <a:pPr algn="just">
              <a:lnSpc>
                <a:spcPct val="90000"/>
              </a:lnSpc>
              <a:buNone/>
            </a:pPr>
            <a:r>
              <a:rPr lang="zh-CN" altLang="en-US" sz="2400" b="1" dirty="0">
                <a:solidFill>
                  <a:srgbClr val="FFFFFF"/>
                </a:solidFill>
                <a:latin typeface="宋体" panose="02010600030101010101" pitchFamily="2" charset="-122"/>
              </a:rPr>
              <a:t>    </a:t>
            </a:r>
            <a:r>
              <a:rPr lang="en-US" altLang="zh-CN" sz="2400" dirty="0" smtClean="0">
                <a:solidFill>
                  <a:srgbClr val="FFFFFF"/>
                </a:solidFill>
                <a:latin typeface="Times New Roman" panose="02020603050405020304" pitchFamily="18" charset="0"/>
                <a:ea typeface="黑体" panose="02010609060101010101" pitchFamily="49" charset="-122"/>
              </a:rPr>
              <a:t>Sn </a:t>
            </a:r>
            <a:r>
              <a:rPr lang="zh-CN" altLang="en-US" sz="2400" dirty="0">
                <a:solidFill>
                  <a:srgbClr val="FFFFFF"/>
                </a:solidFill>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焦刚毛</a:t>
            </a:r>
            <a:r>
              <a:rPr lang="zh-CN" altLang="en-US" sz="2400" dirty="0">
                <a:solidFill>
                  <a:srgbClr val="FFFFFF"/>
                </a:solidFill>
                <a:latin typeface="Times New Roman" panose="02020603050405020304" pitchFamily="18" charset="0"/>
                <a:ea typeface="黑体" panose="02010609060101010101" pitchFamily="49" charset="-122"/>
              </a:rPr>
              <a:t>，</a:t>
            </a:r>
            <a:r>
              <a:rPr lang="en-US" altLang="zh-CN" sz="2400" dirty="0">
                <a:solidFill>
                  <a:srgbClr val="FFFFFF"/>
                </a:solidFill>
                <a:latin typeface="Times New Roman" panose="02020603050405020304" pitchFamily="18" charset="0"/>
                <a:ea typeface="黑体" panose="02010609060101010101" pitchFamily="49" charset="-122"/>
              </a:rPr>
              <a:t>Short twisty </a:t>
            </a:r>
            <a:r>
              <a:rPr lang="en-US" altLang="zh-CN" sz="2400" dirty="0" smtClean="0">
                <a:solidFill>
                  <a:srgbClr val="FFFFFF"/>
                </a:solidFill>
                <a:latin typeface="Times New Roman" panose="02020603050405020304" pitchFamily="18" charset="0"/>
                <a:ea typeface="黑体" panose="02010609060101010101" pitchFamily="49" charset="-122"/>
              </a:rPr>
              <a:t>bristles</a:t>
            </a:r>
            <a:r>
              <a:rPr lang="zh-CN" altLang="en-US" sz="2400" dirty="0" smtClean="0">
                <a:solidFill>
                  <a:srgbClr val="FFFFFF"/>
                </a:solidFill>
                <a:latin typeface="Times New Roman" panose="02020603050405020304" pitchFamily="18" charset="0"/>
                <a:ea typeface="黑体" panose="02010609060101010101" pitchFamily="49" charset="-122"/>
              </a:rPr>
              <a:t>）</a:t>
            </a:r>
            <a:endParaRPr lang="zh-CN" altLang="en-US" sz="2400" dirty="0">
              <a:solidFill>
                <a:srgbClr val="FFFFFF"/>
              </a:solidFill>
              <a:latin typeface="Times New Roman" panose="02020603050405020304" pitchFamily="18" charset="0"/>
              <a:ea typeface="黑体" panose="02010609060101010101" pitchFamily="49" charset="-122"/>
            </a:endParaRPr>
          </a:p>
          <a:p>
            <a:pPr algn="just">
              <a:lnSpc>
                <a:spcPct val="90000"/>
              </a:lnSpc>
              <a:buNone/>
            </a:pPr>
            <a:r>
              <a:rPr lang="en-US" altLang="zh-CN" sz="2400" dirty="0" smtClean="0">
                <a:solidFill>
                  <a:srgbClr val="FFFFFF"/>
                </a:solidFill>
                <a:latin typeface="Times New Roman" panose="02020603050405020304" pitchFamily="18" charset="0"/>
                <a:ea typeface="黑体" panose="02010609060101010101" pitchFamily="49" charset="-122"/>
              </a:rPr>
              <a:t> </a:t>
            </a:r>
            <a:r>
              <a:rPr lang="en-US" altLang="zh-CN" sz="2800" b="1" dirty="0" smtClean="0">
                <a:solidFill>
                  <a:srgbClr val="FFFFFF"/>
                </a:solidFill>
                <a:latin typeface="+mn-ea"/>
              </a:rPr>
              <a:t>y</a:t>
            </a:r>
            <a:r>
              <a:rPr lang="en-US" altLang="zh-CN" sz="2800" b="1" dirty="0">
                <a:solidFill>
                  <a:srgbClr val="FFFFFF"/>
                </a:solidFill>
                <a:latin typeface="+mn-ea"/>
              </a:rPr>
              <a:t>+ Sn/y Sn+ </a:t>
            </a:r>
            <a:r>
              <a:rPr lang="zh-CN" altLang="en-US" sz="2400" dirty="0" smtClean="0">
                <a:solidFill>
                  <a:srgbClr val="FFFFFF"/>
                </a:solidFill>
                <a:latin typeface="Times New Roman" panose="02020603050405020304" pitchFamily="18" charset="0"/>
                <a:ea typeface="黑体" panose="02010609060101010101" pitchFamily="49" charset="-122"/>
              </a:rPr>
              <a:t>的雌果蝇表型为灰体</a:t>
            </a:r>
            <a:r>
              <a:rPr lang="zh-CN" altLang="en-US" sz="2400" dirty="0">
                <a:solidFill>
                  <a:srgbClr val="FFFFFF"/>
                </a:solidFill>
                <a:latin typeface="Times New Roman" panose="02020603050405020304" pitchFamily="18" charset="0"/>
                <a:ea typeface="黑体" panose="02010609060101010101" pitchFamily="49" charset="-122"/>
              </a:rPr>
              <a:t>，正常</a:t>
            </a:r>
            <a:r>
              <a:rPr lang="zh-CN" altLang="en-US" sz="2400" dirty="0" smtClean="0">
                <a:solidFill>
                  <a:srgbClr val="FFFFFF"/>
                </a:solidFill>
                <a:latin typeface="Times New Roman" panose="02020603050405020304" pitchFamily="18" charset="0"/>
                <a:ea typeface="黑体" panose="02010609060101010101" pitchFamily="49" charset="-122"/>
              </a:rPr>
              <a:t>刚毛。</a:t>
            </a:r>
            <a:r>
              <a:rPr lang="zh-CN" altLang="en-US" sz="2400" dirty="0" smtClean="0">
                <a:solidFill>
                  <a:srgbClr val="FFFF00"/>
                </a:solidFill>
                <a:latin typeface="Times New Roman" panose="02020603050405020304" pitchFamily="18" charset="0"/>
                <a:ea typeface="黑体" panose="02010609060101010101" pitchFamily="49" charset="-122"/>
              </a:rPr>
              <a:t>但</a:t>
            </a:r>
            <a:r>
              <a:rPr lang="zh-CN" altLang="en-US" sz="2400" dirty="0">
                <a:solidFill>
                  <a:srgbClr val="FFFF00"/>
                </a:solidFill>
                <a:latin typeface="Times New Roman" panose="02020603050405020304" pitchFamily="18" charset="0"/>
                <a:ea typeface="黑体" panose="02010609060101010101" pitchFamily="49" charset="-122"/>
              </a:rPr>
              <a:t>某些雌果蝇有</a:t>
            </a:r>
            <a:r>
              <a:rPr lang="zh-CN" altLang="en-US" sz="2400" dirty="0" smtClean="0">
                <a:solidFill>
                  <a:srgbClr val="FFFF00"/>
                </a:solidFill>
                <a:latin typeface="Times New Roman" panose="02020603050405020304" pitchFamily="18" charset="0"/>
                <a:ea typeface="黑体" panose="02010609060101010101" pitchFamily="49" charset="-122"/>
              </a:rPr>
              <a:t>斑块</a:t>
            </a:r>
            <a:r>
              <a:rPr lang="zh-CN" altLang="en-US" sz="2400" dirty="0">
                <a:solidFill>
                  <a:srgbClr val="FFFF00"/>
                </a:solidFill>
                <a:latin typeface="Times New Roman" panose="02020603050405020304" pitchFamily="18" charset="0"/>
                <a:ea typeface="黑体" panose="02010609060101010101" pitchFamily="49" charset="-122"/>
              </a:rPr>
              <a:t>。</a:t>
            </a:r>
            <a:endParaRPr lang="zh-CN" altLang="en-US" sz="2400" dirty="0">
              <a:solidFill>
                <a:srgbClr val="FFFF00"/>
              </a:solidFill>
              <a:latin typeface="Times New Roman" panose="02020603050405020304" pitchFamily="18" charset="0"/>
              <a:ea typeface="黑体" panose="02010609060101010101" pitchFamily="49" charset="-122"/>
            </a:endParaRPr>
          </a:p>
          <a:p>
            <a:pPr algn="just">
              <a:lnSpc>
                <a:spcPct val="90000"/>
              </a:lnSpc>
              <a:buNone/>
            </a:pPr>
            <a:r>
              <a:rPr lang="zh-CN" altLang="en-US" sz="2400" dirty="0">
                <a:solidFill>
                  <a:srgbClr val="0C0D1A"/>
                </a:solidFill>
                <a:latin typeface="Times New Roman" panose="02020603050405020304" pitchFamily="18" charset="0"/>
                <a:ea typeface="黑体" panose="02010609060101010101" pitchFamily="49" charset="-122"/>
              </a:rPr>
              <a:t>        </a:t>
            </a:r>
            <a:r>
              <a:rPr lang="en-US" altLang="zh-CN" sz="2400" dirty="0" smtClean="0">
                <a:solidFill>
                  <a:srgbClr val="FFFF00"/>
                </a:solidFill>
                <a:latin typeface="Times New Roman" panose="02020603050405020304" pitchFamily="18" charset="0"/>
                <a:ea typeface="黑体" panose="02010609060101010101" pitchFamily="49" charset="-122"/>
              </a:rPr>
              <a:t> </a:t>
            </a:r>
            <a:r>
              <a:rPr lang="zh-CN" altLang="en-US" sz="2400" dirty="0">
                <a:solidFill>
                  <a:srgbClr val="FFFF00"/>
                </a:solidFill>
                <a:latin typeface="Times New Roman" panose="02020603050405020304" pitchFamily="18" charset="0"/>
                <a:ea typeface="黑体" panose="02010609060101010101" pitchFamily="49" charset="-122"/>
              </a:rPr>
              <a:t>黄斑</a:t>
            </a:r>
          </a:p>
          <a:p>
            <a:pPr algn="just">
              <a:lnSpc>
                <a:spcPct val="90000"/>
              </a:lnSpc>
              <a:buNone/>
            </a:pPr>
            <a:r>
              <a:rPr lang="zh-CN" altLang="en-US" sz="2400" dirty="0">
                <a:solidFill>
                  <a:srgbClr val="FFFF00"/>
                </a:solidFill>
                <a:latin typeface="Times New Roman" panose="02020603050405020304" pitchFamily="18" charset="0"/>
                <a:ea typeface="黑体" panose="02010609060101010101" pitchFamily="49" charset="-122"/>
              </a:rPr>
              <a:t>        </a:t>
            </a:r>
            <a:r>
              <a:rPr lang="zh-CN" altLang="en-US" sz="2400" dirty="0" smtClean="0">
                <a:solidFill>
                  <a:srgbClr val="FFFF00"/>
                </a:solidFill>
                <a:latin typeface="Times New Roman" panose="02020603050405020304" pitchFamily="18" charset="0"/>
                <a:ea typeface="黑体" panose="02010609060101010101" pitchFamily="49" charset="-122"/>
              </a:rPr>
              <a:t> 焦</a:t>
            </a:r>
            <a:r>
              <a:rPr lang="zh-CN" altLang="en-US" sz="2400" dirty="0">
                <a:solidFill>
                  <a:srgbClr val="FFFF00"/>
                </a:solidFill>
                <a:latin typeface="Times New Roman" panose="02020603050405020304" pitchFamily="18" charset="0"/>
                <a:ea typeface="黑体" panose="02010609060101010101" pitchFamily="49" charset="-122"/>
              </a:rPr>
              <a:t>刚毛</a:t>
            </a:r>
            <a:r>
              <a:rPr lang="zh-CN" altLang="en-US" sz="2400" dirty="0" smtClean="0">
                <a:solidFill>
                  <a:srgbClr val="FFFF00"/>
                </a:solidFill>
                <a:latin typeface="Times New Roman" panose="02020603050405020304" pitchFamily="18" charset="0"/>
                <a:ea typeface="黑体" panose="02010609060101010101" pitchFamily="49" charset="-122"/>
              </a:rPr>
              <a:t>斑</a:t>
            </a:r>
            <a:endParaRPr lang="zh-CN" altLang="en-US" sz="2400" dirty="0">
              <a:solidFill>
                <a:srgbClr val="FFFF00"/>
              </a:solidFill>
              <a:latin typeface="Times New Roman" panose="02020603050405020304" pitchFamily="18" charset="0"/>
              <a:ea typeface="黑体" panose="02010609060101010101" pitchFamily="49" charset="-122"/>
            </a:endParaRPr>
          </a:p>
          <a:p>
            <a:pPr algn="just">
              <a:lnSpc>
                <a:spcPct val="90000"/>
              </a:lnSpc>
              <a:buNone/>
            </a:pPr>
            <a:r>
              <a:rPr lang="zh-CN" altLang="en-US" sz="2400" dirty="0">
                <a:solidFill>
                  <a:srgbClr val="FFFF00"/>
                </a:solidFill>
                <a:latin typeface="Times New Roman" panose="02020603050405020304" pitchFamily="18" charset="0"/>
                <a:ea typeface="黑体" panose="02010609060101010101" pitchFamily="49" charset="-122"/>
              </a:rPr>
              <a:t>         </a:t>
            </a:r>
            <a:r>
              <a:rPr lang="zh-CN" altLang="en-US" sz="2400" dirty="0">
                <a:solidFill>
                  <a:srgbClr val="FFFF00"/>
                </a:solidFill>
                <a:latin typeface="Times New Roman" panose="02020603050405020304" pitchFamily="18" charset="0"/>
                <a:ea typeface="黑体" panose="02010609060101010101" pitchFamily="49" charset="-122"/>
              </a:rPr>
              <a:t>孪生</a:t>
            </a:r>
            <a:r>
              <a:rPr lang="zh-CN" altLang="en-US" sz="2400" dirty="0" smtClean="0">
                <a:solidFill>
                  <a:srgbClr val="FFFF00"/>
                </a:solidFill>
                <a:latin typeface="Times New Roman" panose="02020603050405020304" pitchFamily="18" charset="0"/>
                <a:ea typeface="黑体" panose="02010609060101010101" pitchFamily="49" charset="-122"/>
              </a:rPr>
              <a:t>斑      黄斑</a:t>
            </a:r>
            <a:endParaRPr lang="zh-CN" altLang="en-US" sz="2400" dirty="0">
              <a:solidFill>
                <a:srgbClr val="FFFF00"/>
              </a:solidFill>
              <a:latin typeface="Times New Roman" panose="02020603050405020304" pitchFamily="18" charset="0"/>
              <a:ea typeface="黑体" panose="02010609060101010101" pitchFamily="49" charset="-122"/>
            </a:endParaRPr>
          </a:p>
          <a:p>
            <a:pPr algn="just">
              <a:lnSpc>
                <a:spcPct val="90000"/>
              </a:lnSpc>
              <a:buNone/>
            </a:pPr>
            <a:r>
              <a:rPr lang="zh-CN" altLang="en-US" sz="2400" dirty="0">
                <a:solidFill>
                  <a:srgbClr val="FFFF00"/>
                </a:solidFill>
                <a:latin typeface="Times New Roman" panose="02020603050405020304" pitchFamily="18" charset="0"/>
                <a:ea typeface="黑体" panose="02010609060101010101" pitchFamily="49" charset="-122"/>
              </a:rPr>
              <a:t>                           </a:t>
            </a:r>
            <a:r>
              <a:rPr lang="zh-CN" altLang="en-US" sz="2400" dirty="0" smtClean="0">
                <a:solidFill>
                  <a:srgbClr val="FFFF00"/>
                </a:solidFill>
                <a:latin typeface="Times New Roman" panose="02020603050405020304" pitchFamily="18" charset="0"/>
                <a:ea typeface="黑体" panose="02010609060101010101" pitchFamily="49" charset="-122"/>
              </a:rPr>
              <a:t>焦</a:t>
            </a:r>
            <a:r>
              <a:rPr lang="zh-CN" altLang="en-US" sz="2400" dirty="0">
                <a:solidFill>
                  <a:srgbClr val="FFFF00"/>
                </a:solidFill>
                <a:latin typeface="Times New Roman" panose="02020603050405020304" pitchFamily="18" charset="0"/>
                <a:ea typeface="黑体" panose="02010609060101010101" pitchFamily="49" charset="-122"/>
              </a:rPr>
              <a:t>刚毛斑   </a:t>
            </a:r>
            <a:r>
              <a:rPr lang="en-US" altLang="zh-CN" sz="2400" b="1" dirty="0" smtClean="0">
                <a:solidFill>
                  <a:srgbClr val="0C0D1A"/>
                </a:solidFill>
                <a:latin typeface="宋体" panose="02010600030101010101" pitchFamily="2" charset="-122"/>
              </a:rPr>
              <a:t> </a:t>
            </a:r>
            <a:endParaRPr lang="en-US" altLang="zh-CN" sz="2400" b="1" dirty="0">
              <a:solidFill>
                <a:srgbClr val="0C0D1A"/>
              </a:solidFill>
              <a:latin typeface="宋体" panose="02010600030101010101" pitchFamily="2" charset="-122"/>
            </a:endParaRPr>
          </a:p>
          <a:p>
            <a:pPr>
              <a:lnSpc>
                <a:spcPct val="90000"/>
              </a:lnSpc>
              <a:buNone/>
            </a:pPr>
            <a:r>
              <a:rPr lang="en-US" altLang="zh-CN" sz="2800" b="1" dirty="0">
                <a:solidFill>
                  <a:srgbClr val="0C0D1A"/>
                </a:solidFill>
              </a:rPr>
              <a:t> </a:t>
            </a:r>
          </a:p>
        </p:txBody>
      </p:sp>
      <p:sp>
        <p:nvSpPr>
          <p:cNvPr id="56323" name="AutoShape 4"/>
          <p:cNvSpPr/>
          <p:nvPr/>
        </p:nvSpPr>
        <p:spPr>
          <a:xfrm>
            <a:off x="630480" y="3581396"/>
            <a:ext cx="152400" cy="914400"/>
          </a:xfrm>
          <a:prstGeom prst="leftBrace">
            <a:avLst>
              <a:gd name="adj1" fmla="val 50000"/>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gn="ctr">
              <a:spcBef>
                <a:spcPct val="0"/>
              </a:spcBef>
              <a:buClrTx/>
              <a:buNone/>
            </a:pPr>
            <a:endParaRPr lang="zh-CN" altLang="en-US" sz="2000" dirty="0"/>
          </a:p>
        </p:txBody>
      </p:sp>
      <p:sp>
        <p:nvSpPr>
          <p:cNvPr id="56324" name="AutoShape 5"/>
          <p:cNvSpPr/>
          <p:nvPr/>
        </p:nvSpPr>
        <p:spPr>
          <a:xfrm>
            <a:off x="1981268" y="4267178"/>
            <a:ext cx="228600" cy="685800"/>
          </a:xfrm>
          <a:prstGeom prst="leftBrace">
            <a:avLst>
              <a:gd name="adj1" fmla="val 25000"/>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endParaRPr lang="zh-CN" altLang="en-US" sz="2000" dirty="0">
              <a:solidFill>
                <a:srgbClr val="FFFF00"/>
              </a:solidFill>
            </a:endParaRPr>
          </a:p>
        </p:txBody>
      </p:sp>
      <p:sp>
        <p:nvSpPr>
          <p:cNvPr id="56325" name="Rectangle 9"/>
          <p:cNvSpPr/>
          <p:nvPr/>
        </p:nvSpPr>
        <p:spPr>
          <a:xfrm>
            <a:off x="609600" y="609600"/>
            <a:ext cx="8229600" cy="914400"/>
          </a:xfrm>
          <a:prstGeom prst="rect">
            <a:avLst/>
          </a:prstGeom>
          <a:noFill/>
          <a:ln w="9525">
            <a:noFill/>
          </a:ln>
        </p:spPr>
        <p:txBody>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lnSpc>
                <a:spcPct val="90000"/>
              </a:lnSpc>
              <a:buNone/>
            </a:pPr>
            <a:r>
              <a:rPr lang="en-US" altLang="zh-CN" sz="2800" dirty="0" smtClean="0">
                <a:solidFill>
                  <a:srgbClr val="FFFF00"/>
                </a:solidFill>
                <a:latin typeface="Times New Roman" panose="02020603050405020304" pitchFamily="18" charset="0"/>
                <a:ea typeface="黑体" panose="02010609060101010101" pitchFamily="49" charset="-122"/>
              </a:rPr>
              <a:t> </a:t>
            </a:r>
            <a:endParaRPr lang="zh-CN" altLang="en-US" sz="2800" dirty="0">
              <a:solidFill>
                <a:srgbClr val="FFFF00"/>
              </a:solidFill>
              <a:latin typeface="Times New Roman" panose="02020603050405020304" pitchFamily="18" charset="0"/>
              <a:ea typeface="黑体" panose="02010609060101010101" pitchFamily="49" charset="-122"/>
            </a:endParaRPr>
          </a:p>
        </p:txBody>
      </p:sp>
      <p:pic>
        <p:nvPicPr>
          <p:cNvPr id="7" name="Picture 2"/>
          <p:cNvPicPr>
            <a:picLocks noChangeAspect="1"/>
          </p:cNvPicPr>
          <p:nvPr/>
        </p:nvPicPr>
        <p:blipFill>
          <a:blip r:embed="rId2"/>
          <a:stretch>
            <a:fillRect/>
          </a:stretch>
        </p:blipFill>
        <p:spPr>
          <a:xfrm>
            <a:off x="3657624" y="3429000"/>
            <a:ext cx="5553447" cy="2666930"/>
          </a:xfrm>
          <a:prstGeom prst="rect">
            <a:avLst/>
          </a:prstGeom>
          <a:noFill/>
          <a:ln w="9525">
            <a:noFill/>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p:nvPr>
        </p:nvSpPr>
        <p:spPr>
          <a:ln/>
        </p:spPr>
        <p:txBody>
          <a:bodyPr vert="horz" wrap="square" lIns="91440" tIns="45720" rIns="91440" bIns="45720" anchor="ctr" anchorCtr="0"/>
          <a:lstStyle/>
          <a:p>
            <a:endParaRPr lang="zh-CN" altLang="zh-CN" dirty="0"/>
          </a:p>
        </p:txBody>
      </p:sp>
      <p:sp>
        <p:nvSpPr>
          <p:cNvPr id="58371" name="Rectangle 3"/>
          <p:cNvSpPr>
            <a:spLocks noGrp="1"/>
          </p:cNvSpPr>
          <p:nvPr>
            <p:ph idx="1"/>
          </p:nvPr>
        </p:nvSpPr>
        <p:spPr>
          <a:ln/>
        </p:spPr>
        <p:txBody>
          <a:bodyPr vert="horz" wrap="square" lIns="91440" tIns="45720" rIns="91440" bIns="45720" anchor="t" anchorCtr="0"/>
          <a:lstStyle/>
          <a:p>
            <a:endParaRPr lang="zh-CN" altLang="zh-CN" dirty="0"/>
          </a:p>
        </p:txBody>
      </p:sp>
      <p:pic>
        <p:nvPicPr>
          <p:cNvPr id="58372" name="图片 1"/>
          <p:cNvPicPr>
            <a:picLocks noChangeAspect="1"/>
          </p:cNvPicPr>
          <p:nvPr/>
        </p:nvPicPr>
        <p:blipFill>
          <a:blip r:embed="rId2">
            <a:lum bright="-20001" contrast="40000"/>
          </a:blip>
          <a:srcRect l="3432"/>
          <a:stretch>
            <a:fillRect/>
          </a:stretch>
        </p:blipFill>
        <p:spPr>
          <a:xfrm>
            <a:off x="17463" y="11113"/>
            <a:ext cx="9323387" cy="6084887"/>
          </a:xfrm>
          <a:prstGeom prst="rect">
            <a:avLst/>
          </a:prstGeom>
          <a:noFill/>
          <a:ln w="9525">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p:nvPr>
        </p:nvSpPr>
        <p:spPr>
          <a:xfrm>
            <a:off x="304800" y="381000"/>
            <a:ext cx="8229600" cy="762060"/>
          </a:xfrm>
          <a:ln/>
        </p:spPr>
        <p:txBody>
          <a:bodyPr vert="horz" wrap="square" lIns="91440" tIns="45720" rIns="91440" bIns="45720" anchor="ctr" anchorCtr="0"/>
          <a:lstStyle/>
          <a:p>
            <a:pPr algn="l"/>
            <a:r>
              <a:rPr lang="en-US" altLang="zh-CN" sz="3200" dirty="0">
                <a:solidFill>
                  <a:srgbClr val="FFFF00"/>
                </a:solidFill>
                <a:latin typeface="黑体" panose="02010609060101010101" pitchFamily="49" charset="-122"/>
                <a:ea typeface="黑体" panose="02010609060101010101" pitchFamily="49" charset="-122"/>
              </a:rPr>
              <a:t>     7.4.2 </a:t>
            </a:r>
            <a:r>
              <a:rPr lang="zh-CN" altLang="en-US" sz="3200" dirty="0">
                <a:solidFill>
                  <a:srgbClr val="FFFF00"/>
                </a:solidFill>
                <a:latin typeface="黑体" panose="02010609060101010101" pitchFamily="49" charset="-122"/>
                <a:ea typeface="黑体" panose="02010609060101010101" pitchFamily="49" charset="-122"/>
              </a:rPr>
              <a:t>有丝分裂交换与基因定位</a:t>
            </a:r>
          </a:p>
        </p:txBody>
      </p:sp>
      <p:sp>
        <p:nvSpPr>
          <p:cNvPr id="59395" name="Rectangle 3"/>
          <p:cNvSpPr>
            <a:spLocks noGrp="1"/>
          </p:cNvSpPr>
          <p:nvPr>
            <p:ph idx="1"/>
          </p:nvPr>
        </p:nvSpPr>
        <p:spPr>
          <a:xfrm>
            <a:off x="381110" y="1189522"/>
            <a:ext cx="8229600" cy="1325102"/>
          </a:xfrm>
          <a:ln/>
        </p:spPr>
        <p:txBody>
          <a:bodyPr vert="horz" wrap="square" lIns="91440" tIns="45720" rIns="91440" bIns="45720" anchor="t" anchorCtr="0"/>
          <a:lstStyle/>
          <a:p>
            <a:pPr marL="0" indent="0">
              <a:buNone/>
            </a:pPr>
            <a:r>
              <a:rPr lang="zh-CN" altLang="en-US" sz="2400" dirty="0">
                <a:solidFill>
                  <a:srgbClr val="FFFF00"/>
                </a:solidFill>
                <a:latin typeface="黑体" panose="02010609060101010101" pitchFamily="49" charset="-122"/>
                <a:ea typeface="黑体" panose="02010609060101010101" pitchFamily="49" charset="-122"/>
              </a:rPr>
              <a:t>有丝分裂交换进行基因定位的原理</a:t>
            </a:r>
            <a:r>
              <a:rPr lang="zh-CN" altLang="en-US" sz="2400" dirty="0">
                <a:latin typeface="黑体" panose="02010609060101010101" pitchFamily="49" charset="-122"/>
                <a:ea typeface="黑体" panose="02010609060101010101" pitchFamily="49" charset="-122"/>
              </a:rPr>
              <a:t>：是依据体细胞同源染色体的交换使得染色体远端的</a:t>
            </a:r>
            <a:r>
              <a:rPr lang="zh-CN" altLang="en-US" sz="2400" dirty="0">
                <a:solidFill>
                  <a:srgbClr val="FFFF00"/>
                </a:solidFill>
                <a:latin typeface="黑体" panose="02010609060101010101" pitchFamily="49" charset="-122"/>
                <a:ea typeface="黑体" panose="02010609060101010101" pitchFamily="49" charset="-122"/>
              </a:rPr>
              <a:t>杂合基因纯合化的规律</a:t>
            </a:r>
            <a:r>
              <a:rPr lang="zh-CN" altLang="en-US" sz="2400" dirty="0">
                <a:latin typeface="黑体" panose="02010609060101010101" pitchFamily="49" charset="-122"/>
                <a:ea typeface="黑体" panose="02010609060101010101" pitchFamily="49" charset="-122"/>
              </a:rPr>
              <a:t>，用来确定基因的排列位置和</a:t>
            </a:r>
            <a:r>
              <a:rPr lang="zh-CN" altLang="en-US" sz="2400" dirty="0" smtClean="0">
                <a:latin typeface="黑体" panose="02010609060101010101" pitchFamily="49" charset="-122"/>
                <a:ea typeface="黑体" panose="02010609060101010101" pitchFamily="49" charset="-122"/>
              </a:rPr>
              <a:t>距离。</a:t>
            </a:r>
            <a:endParaRPr lang="zh-CN" altLang="en-US" sz="2400" dirty="0">
              <a:latin typeface="黑体" panose="02010609060101010101" pitchFamily="49" charset="-122"/>
              <a:ea typeface="黑体" panose="02010609060101010101" pitchFamily="49" charset="-122"/>
            </a:endParaRPr>
          </a:p>
        </p:txBody>
      </p:sp>
      <p:sp>
        <p:nvSpPr>
          <p:cNvPr id="59396" name="Text Box 5"/>
          <p:cNvSpPr txBox="1"/>
          <p:nvPr/>
        </p:nvSpPr>
        <p:spPr>
          <a:xfrm>
            <a:off x="6697663" y="2568033"/>
            <a:ext cx="2133600" cy="3503613"/>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lnSpc>
                <a:spcPct val="160000"/>
              </a:lnSpc>
              <a:spcBef>
                <a:spcPct val="0"/>
              </a:spcBef>
              <a:buClrTx/>
              <a:buNone/>
            </a:pPr>
            <a:r>
              <a:rPr lang="zh-CN" altLang="en-US" sz="2000" dirty="0">
                <a:solidFill>
                  <a:srgbClr val="FFFF00"/>
                </a:solidFill>
                <a:ea typeface="黑体" panose="02010609060101010101" pitchFamily="49" charset="-122"/>
              </a:rPr>
              <a:t>离着丝粒愈近的基因纯合的机会愈小，愈远的则大，而且着丝粒一端的基因纯合不影响着丝粒另一端基因的纯合。</a:t>
            </a:r>
          </a:p>
        </p:txBody>
      </p:sp>
      <p:sp>
        <p:nvSpPr>
          <p:cNvPr id="59397" name="Text Box 6"/>
          <p:cNvSpPr txBox="1"/>
          <p:nvPr/>
        </p:nvSpPr>
        <p:spPr>
          <a:xfrm>
            <a:off x="3810000" y="2971800"/>
            <a:ext cx="762000" cy="304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1400" b="1" dirty="0">
                <a:solidFill>
                  <a:srgbClr val="003399"/>
                </a:solidFill>
              </a:rPr>
              <a:t>1</a:t>
            </a:r>
            <a:r>
              <a:rPr lang="zh-CN" altLang="en-US" sz="1400" b="1" dirty="0">
                <a:solidFill>
                  <a:srgbClr val="003399"/>
                </a:solidFill>
              </a:rPr>
              <a:t>＋</a:t>
            </a:r>
            <a:r>
              <a:rPr lang="en-US" altLang="zh-CN" sz="1400" b="1" dirty="0">
                <a:solidFill>
                  <a:srgbClr val="003399"/>
                </a:solidFill>
              </a:rPr>
              <a:t>3</a:t>
            </a:r>
          </a:p>
        </p:txBody>
      </p:sp>
      <p:pic>
        <p:nvPicPr>
          <p:cNvPr id="59398" name="图片 2"/>
          <p:cNvPicPr>
            <a:picLocks noChangeAspect="1"/>
          </p:cNvPicPr>
          <p:nvPr/>
        </p:nvPicPr>
        <p:blipFill>
          <a:blip r:embed="rId2">
            <a:lum bright="-20001" contrast="40000"/>
          </a:blip>
          <a:stretch>
            <a:fillRect/>
          </a:stretch>
        </p:blipFill>
        <p:spPr>
          <a:xfrm>
            <a:off x="617537" y="2561086"/>
            <a:ext cx="5879723" cy="4144428"/>
          </a:xfrm>
          <a:prstGeom prst="rect">
            <a:avLst/>
          </a:prstGeom>
          <a:noFill/>
          <a:ln w="9525">
            <a:noFill/>
          </a:ln>
        </p:spPr>
      </p:pic>
      <p:pic>
        <p:nvPicPr>
          <p:cNvPr id="59399" name="图片 3"/>
          <p:cNvPicPr>
            <a:picLocks noChangeAspect="1"/>
          </p:cNvPicPr>
          <p:nvPr/>
        </p:nvPicPr>
        <p:blipFill>
          <a:blip r:embed="rId3"/>
          <a:stretch>
            <a:fillRect/>
          </a:stretch>
        </p:blipFill>
        <p:spPr>
          <a:xfrm>
            <a:off x="6124575" y="2900363"/>
            <a:ext cx="200025" cy="425450"/>
          </a:xfrm>
          <a:prstGeom prst="rect">
            <a:avLst/>
          </a:prstGeom>
          <a:noFill/>
          <a:ln w="9525">
            <a:noFill/>
          </a:ln>
        </p:spPr>
      </p:pic>
      <p:pic>
        <p:nvPicPr>
          <p:cNvPr id="59400" name="图片 4"/>
          <p:cNvPicPr>
            <a:picLocks noChangeAspect="1"/>
          </p:cNvPicPr>
          <p:nvPr/>
        </p:nvPicPr>
        <p:blipFill>
          <a:blip r:embed="rId4"/>
          <a:stretch>
            <a:fillRect/>
          </a:stretch>
        </p:blipFill>
        <p:spPr>
          <a:xfrm>
            <a:off x="5859463" y="3962400"/>
            <a:ext cx="188912" cy="554038"/>
          </a:xfrm>
          <a:prstGeom prst="rect">
            <a:avLst/>
          </a:prstGeom>
          <a:noFill/>
          <a:ln w="9525">
            <a:noFill/>
          </a:ln>
        </p:spPr>
      </p:pic>
      <p:pic>
        <p:nvPicPr>
          <p:cNvPr id="59401" name="图片 5"/>
          <p:cNvPicPr>
            <a:picLocks noChangeAspect="1"/>
          </p:cNvPicPr>
          <p:nvPr/>
        </p:nvPicPr>
        <p:blipFill>
          <a:blip r:embed="rId5"/>
          <a:stretch>
            <a:fillRect/>
          </a:stretch>
        </p:blipFill>
        <p:spPr>
          <a:xfrm>
            <a:off x="5562600" y="5218113"/>
            <a:ext cx="188913" cy="481012"/>
          </a:xfrm>
          <a:prstGeom prst="rect">
            <a:avLst/>
          </a:prstGeom>
          <a:noFill/>
          <a:ln w="9525">
            <a:noFill/>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ln/>
        </p:spPr>
        <p:txBody>
          <a:bodyPr vert="horz" wrap="square" lIns="91440" tIns="45720" rIns="91440" bIns="45720" anchor="ctr" anchorCtr="0"/>
          <a:lstStyle/>
          <a:p>
            <a:endParaRPr lang="zh-CN" altLang="en-US" dirty="0"/>
          </a:p>
        </p:txBody>
      </p:sp>
      <p:cxnSp>
        <p:nvCxnSpPr>
          <p:cNvPr id="60419" name="直接箭头连接符 5"/>
          <p:cNvCxnSpPr/>
          <p:nvPr/>
        </p:nvCxnSpPr>
        <p:spPr>
          <a:xfrm>
            <a:off x="304800" y="2514600"/>
            <a:ext cx="685800" cy="0"/>
          </a:xfrm>
          <a:prstGeom prst="straightConnector1">
            <a:avLst/>
          </a:prstGeom>
          <a:ln w="38100" cap="flat" cmpd="sng">
            <a:solidFill>
              <a:schemeClr val="tx1"/>
            </a:solidFill>
            <a:prstDash val="solid"/>
            <a:headEnd type="none" w="med" len="med"/>
            <a:tailEnd type="arrow" w="med" len="med"/>
          </a:ln>
        </p:spPr>
      </p:cxnSp>
      <p:pic>
        <p:nvPicPr>
          <p:cNvPr id="60420" name="Picture 3"/>
          <p:cNvPicPr>
            <a:picLocks noChangeAspect="1"/>
          </p:cNvPicPr>
          <p:nvPr/>
        </p:nvPicPr>
        <p:blipFill>
          <a:blip r:embed="rId2"/>
          <a:stretch>
            <a:fillRect/>
          </a:stretch>
        </p:blipFill>
        <p:spPr>
          <a:xfrm>
            <a:off x="1143000" y="1447800"/>
            <a:ext cx="7199313" cy="1409700"/>
          </a:xfrm>
          <a:prstGeom prst="rect">
            <a:avLst/>
          </a:prstGeom>
          <a:noFill/>
          <a:ln w="9525">
            <a:noFill/>
          </a:ln>
        </p:spPr>
      </p:pic>
      <p:sp>
        <p:nvSpPr>
          <p:cNvPr id="60421" name="TextBox 12"/>
          <p:cNvSpPr txBox="1"/>
          <p:nvPr/>
        </p:nvSpPr>
        <p:spPr>
          <a:xfrm>
            <a:off x="228600" y="2895600"/>
            <a:ext cx="4471096" cy="52322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zh-CN" altLang="en-US" sz="2800" b="1" dirty="0">
                <a:solidFill>
                  <a:srgbClr val="FFFF00"/>
                </a:solidFill>
              </a:rPr>
              <a:t>减数分裂</a:t>
            </a:r>
            <a:r>
              <a:rPr lang="zh-CN" altLang="en-US" sz="2800" b="1" dirty="0" smtClean="0">
                <a:solidFill>
                  <a:srgbClr val="FFFF00"/>
                </a:solidFill>
              </a:rPr>
              <a:t>计算的重组率结果</a:t>
            </a:r>
            <a:endParaRPr lang="zh-CN" altLang="en-US" sz="2800" b="1" dirty="0">
              <a:solidFill>
                <a:srgbClr val="FFFF00"/>
              </a:solidFill>
            </a:endParaRPr>
          </a:p>
        </p:txBody>
      </p:sp>
      <p:sp>
        <p:nvSpPr>
          <p:cNvPr id="60422" name="TextBox 13"/>
          <p:cNvSpPr txBox="1"/>
          <p:nvPr/>
        </p:nvSpPr>
        <p:spPr>
          <a:xfrm>
            <a:off x="3962400" y="3657600"/>
            <a:ext cx="4081463" cy="2554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en-US" altLang="zh-CN" dirty="0">
                <a:solidFill>
                  <a:srgbClr val="FFFF00"/>
                </a:solidFill>
              </a:rPr>
              <a:t>+      +      y      22.5%</a:t>
            </a:r>
          </a:p>
          <a:p>
            <a:pPr marL="0" lvl="0" indent="0">
              <a:spcBef>
                <a:spcPct val="0"/>
              </a:spcBef>
              <a:buClrTx/>
              <a:buNone/>
            </a:pPr>
            <a:endParaRPr lang="en-US" altLang="zh-CN" dirty="0">
              <a:solidFill>
                <a:srgbClr val="FFFF00"/>
              </a:solidFill>
            </a:endParaRPr>
          </a:p>
          <a:p>
            <a:pPr marL="0" lvl="0" indent="0">
              <a:spcBef>
                <a:spcPct val="0"/>
              </a:spcBef>
              <a:buClrTx/>
              <a:buNone/>
            </a:pPr>
            <a:r>
              <a:rPr lang="en-US" altLang="zh-CN" dirty="0">
                <a:solidFill>
                  <a:srgbClr val="FFFF00"/>
                </a:solidFill>
              </a:rPr>
              <a:t>+     pad   y      72%</a:t>
            </a:r>
          </a:p>
          <a:p>
            <a:pPr marL="0" lvl="0" indent="0">
              <a:spcBef>
                <a:spcPct val="0"/>
              </a:spcBef>
              <a:buClrTx/>
              <a:buNone/>
            </a:pPr>
            <a:endParaRPr lang="en-US" altLang="zh-CN" dirty="0">
              <a:solidFill>
                <a:srgbClr val="FFFF00"/>
              </a:solidFill>
            </a:endParaRPr>
          </a:p>
          <a:p>
            <a:pPr marL="0" lvl="0" indent="0">
              <a:spcBef>
                <a:spcPct val="0"/>
              </a:spcBef>
              <a:buClrTx/>
              <a:buNone/>
            </a:pPr>
            <a:r>
              <a:rPr lang="en-US" altLang="zh-CN" dirty="0">
                <a:solidFill>
                  <a:srgbClr val="FFFF00"/>
                </a:solidFill>
              </a:rPr>
              <a:t>pro  pad   y      5.5%</a:t>
            </a:r>
            <a:endParaRPr lang="zh-CN" altLang="en-US" dirty="0">
              <a:solidFill>
                <a:srgbClr val="FFFF00"/>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p:nvPr>
        </p:nvSpPr>
        <p:spPr>
          <a:xfrm>
            <a:off x="457200" y="381080"/>
            <a:ext cx="8229600" cy="1143000"/>
          </a:xfrm>
          <a:ln/>
        </p:spPr>
        <p:txBody>
          <a:bodyPr vert="horz" wrap="square" lIns="91440" tIns="45720" rIns="91440" bIns="45720" anchor="ctr" anchorCtr="0"/>
          <a:lstStyle/>
          <a:p>
            <a:pPr algn="l"/>
            <a:r>
              <a:rPr lang="en-US" altLang="zh-CN" sz="3200" dirty="0">
                <a:solidFill>
                  <a:srgbClr val="FFFF00"/>
                </a:solidFill>
                <a:latin typeface="黑体" panose="02010609060101010101" pitchFamily="49" charset="-122"/>
                <a:ea typeface="黑体" panose="02010609060101010101" pitchFamily="49" charset="-122"/>
              </a:rPr>
              <a:t>7.5 </a:t>
            </a:r>
            <a:r>
              <a:rPr lang="zh-CN" altLang="en-US" sz="3200" dirty="0">
                <a:solidFill>
                  <a:srgbClr val="FFFF00"/>
                </a:solidFill>
                <a:latin typeface="黑体" panose="02010609060101010101" pitchFamily="49" charset="-122"/>
                <a:ea typeface="黑体" panose="02010609060101010101" pitchFamily="49" charset="-122"/>
              </a:rPr>
              <a:t>真核生物基因的消除与扩增和重排</a:t>
            </a:r>
          </a:p>
        </p:txBody>
      </p:sp>
      <p:sp>
        <p:nvSpPr>
          <p:cNvPr id="61443" name="Rectangle 3"/>
          <p:cNvSpPr>
            <a:spLocks noGrp="1"/>
          </p:cNvSpPr>
          <p:nvPr>
            <p:ph idx="1"/>
          </p:nvPr>
        </p:nvSpPr>
        <p:spPr>
          <a:xfrm>
            <a:off x="422608" y="1447852"/>
            <a:ext cx="8465083" cy="4571880"/>
          </a:xfrm>
          <a:ln/>
        </p:spPr>
        <p:txBody>
          <a:bodyPr vert="horz" wrap="square" lIns="91440" tIns="45720" rIns="91440" bIns="45720" anchor="t" anchorCtr="0"/>
          <a:lstStyle/>
          <a:p>
            <a:pPr marL="0" indent="0">
              <a:buNone/>
            </a:pPr>
            <a:r>
              <a:rPr lang="en-US" altLang="zh-CN" sz="2800" dirty="0">
                <a:solidFill>
                  <a:srgbClr val="FFFF00"/>
                </a:solidFill>
                <a:latin typeface="+mn-ea"/>
              </a:rPr>
              <a:t>7.5.1 </a:t>
            </a:r>
            <a:r>
              <a:rPr lang="zh-CN" altLang="en-US" sz="2800" dirty="0">
                <a:solidFill>
                  <a:srgbClr val="FFFF00"/>
                </a:solidFill>
                <a:latin typeface="+mn-ea"/>
              </a:rPr>
              <a:t>基因</a:t>
            </a:r>
            <a:r>
              <a:rPr lang="zh-CN" altLang="en-US" sz="2800" dirty="0" smtClean="0">
                <a:solidFill>
                  <a:srgbClr val="FFFF00"/>
                </a:solidFill>
                <a:latin typeface="+mn-ea"/>
              </a:rPr>
              <a:t>消除</a:t>
            </a:r>
            <a:r>
              <a:rPr lang="zh-CN" altLang="en-US" sz="2800" b="1" dirty="0" smtClean="0">
                <a:solidFill>
                  <a:srgbClr val="FFFF00"/>
                </a:solidFill>
                <a:latin typeface="+mn-ea"/>
              </a:rPr>
              <a:t>（</a:t>
            </a:r>
            <a:r>
              <a:rPr lang="en-US" altLang="zh-CN" sz="2800" dirty="0" smtClean="0">
                <a:solidFill>
                  <a:srgbClr val="FFFF00"/>
                </a:solidFill>
                <a:latin typeface="+mn-ea"/>
              </a:rPr>
              <a:t>gene </a:t>
            </a:r>
            <a:r>
              <a:rPr lang="en-US" altLang="zh-CN" sz="2800" dirty="0">
                <a:solidFill>
                  <a:srgbClr val="FFFF00"/>
                </a:solidFill>
                <a:latin typeface="+mn-ea"/>
              </a:rPr>
              <a:t>elimination</a:t>
            </a:r>
            <a:r>
              <a:rPr lang="zh-CN" altLang="en-US" sz="2800" b="1" dirty="0">
                <a:solidFill>
                  <a:srgbClr val="FFFF00"/>
                </a:solidFill>
                <a:latin typeface="+mn-ea"/>
              </a:rPr>
              <a:t>）</a:t>
            </a:r>
            <a:endParaRPr lang="en-US" altLang="zh-CN" sz="2800" dirty="0">
              <a:latin typeface="+mn-ea"/>
            </a:endParaRPr>
          </a:p>
          <a:p>
            <a:pPr marL="0" indent="0">
              <a:lnSpc>
                <a:spcPct val="150000"/>
              </a:lnSpc>
              <a:buNone/>
            </a:pPr>
            <a:r>
              <a:rPr lang="zh-CN" altLang="en-US" sz="2800" dirty="0" smtClean="0">
                <a:latin typeface="+mn-ea"/>
              </a:rPr>
              <a:t>某些</a:t>
            </a:r>
            <a:r>
              <a:rPr lang="zh-CN" altLang="en-US" sz="2800" dirty="0">
                <a:latin typeface="+mn-ea"/>
              </a:rPr>
              <a:t>原生动物，如线虫、昆虫和甲壳类动物等在个体发育中，许多体细胞常常丢掉整条或部分的染色体，只有将要分化形成生殖细胞的那些细胞一直保留全部染色体。通过丢失染色体，丢失某些基因而删除这些基因的活性的现象称为</a:t>
            </a:r>
            <a:r>
              <a:rPr lang="zh-CN" altLang="en-US" sz="2800" dirty="0">
                <a:solidFill>
                  <a:srgbClr val="FFFF00"/>
                </a:solidFill>
                <a:latin typeface="+mn-ea"/>
              </a:rPr>
              <a:t>基因</a:t>
            </a:r>
            <a:r>
              <a:rPr lang="zh-CN" altLang="en-US" sz="2800" dirty="0" smtClean="0">
                <a:solidFill>
                  <a:srgbClr val="FFFF00"/>
                </a:solidFill>
                <a:latin typeface="+mn-ea"/>
              </a:rPr>
              <a:t>消除</a:t>
            </a:r>
            <a:r>
              <a:rPr lang="zh-CN" altLang="en-US" sz="2800" b="1" dirty="0" smtClean="0">
                <a:latin typeface="+mn-ea"/>
              </a:rPr>
              <a:t>。</a:t>
            </a:r>
            <a:r>
              <a:rPr lang="zh-CN" altLang="en-US" sz="2000" b="1" dirty="0" smtClean="0">
                <a:latin typeface="Comic Sans MS" panose="030F0702030302020204" pitchFamily="66" charset="0"/>
                <a:ea typeface="黑体" panose="02010609060101010101" pitchFamily="49" charset="-122"/>
              </a:rPr>
              <a:t>    </a:t>
            </a:r>
            <a:r>
              <a:rPr lang="en-US" altLang="zh-CN" sz="2000" dirty="0" smtClean="0">
                <a:latin typeface="Comic Sans MS" panose="030F0702030302020204" pitchFamily="66" charset="0"/>
                <a:ea typeface="黑体" panose="02010609060101010101" pitchFamily="49" charset="-122"/>
              </a:rPr>
              <a:t> </a:t>
            </a:r>
            <a:endParaRPr lang="zh-CN" altLang="en-US" sz="2000" dirty="0">
              <a:solidFill>
                <a:srgbClr val="FFFF00"/>
              </a:solidFill>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
          <p:cNvPicPr>
            <a:picLocks noChangeAspect="1"/>
          </p:cNvPicPr>
          <p:nvPr/>
        </p:nvPicPr>
        <p:blipFill>
          <a:blip r:embed="rId3">
            <a:lum bright="-20001" contrast="40000"/>
          </a:blip>
          <a:srcRect l="4091" t="5299"/>
          <a:stretch>
            <a:fillRect/>
          </a:stretch>
        </p:blipFill>
        <p:spPr>
          <a:xfrm>
            <a:off x="685902" y="2547271"/>
            <a:ext cx="8000910" cy="4191288"/>
          </a:xfrm>
          <a:prstGeom prst="rect">
            <a:avLst/>
          </a:prstGeom>
          <a:noFill/>
          <a:ln w="9525">
            <a:noFill/>
          </a:ln>
        </p:spPr>
      </p:pic>
      <p:sp>
        <p:nvSpPr>
          <p:cNvPr id="62466" name="Rectangle 3"/>
          <p:cNvSpPr>
            <a:spLocks noGrp="1"/>
          </p:cNvSpPr>
          <p:nvPr>
            <p:ph idx="1"/>
          </p:nvPr>
        </p:nvSpPr>
        <p:spPr>
          <a:xfrm>
            <a:off x="190615" y="533476"/>
            <a:ext cx="8991484" cy="2362138"/>
          </a:xfrm>
          <a:ln/>
        </p:spPr>
        <p:txBody>
          <a:bodyPr vert="horz" wrap="square" lIns="91440" tIns="45720" rIns="91440" bIns="45720" anchor="t" anchorCtr="0"/>
          <a:lstStyle/>
          <a:p>
            <a:pPr marL="0" indent="0">
              <a:buNone/>
            </a:pPr>
            <a:r>
              <a:rPr lang="en-US" altLang="zh-CN" sz="2400" dirty="0">
                <a:latin typeface="+mn-ea"/>
              </a:rPr>
              <a:t> </a:t>
            </a:r>
            <a:r>
              <a:rPr lang="zh-CN" altLang="en-US" sz="2400" dirty="0" smtClean="0">
                <a:latin typeface="+mn-ea"/>
              </a:rPr>
              <a:t>例</a:t>
            </a:r>
            <a:r>
              <a:rPr lang="zh-CN" altLang="en-US" sz="2400" dirty="0">
                <a:latin typeface="+mn-ea"/>
              </a:rPr>
              <a:t>：小麦瘿蚊（ </a:t>
            </a:r>
            <a:r>
              <a:rPr lang="en-US" altLang="zh-CN" sz="2400" i="1" dirty="0">
                <a:latin typeface="+mn-ea"/>
              </a:rPr>
              <a:t>Mayetiole destructor</a:t>
            </a:r>
            <a:r>
              <a:rPr lang="en-US" altLang="zh-CN" sz="2400" dirty="0">
                <a:latin typeface="+mn-ea"/>
              </a:rPr>
              <a:t> </a:t>
            </a:r>
            <a:r>
              <a:rPr lang="zh-CN" altLang="en-US" sz="2400" dirty="0">
                <a:latin typeface="+mn-ea"/>
              </a:rPr>
              <a:t>）的个体发育过程中，其卵的后端含有一种特殊细胞质</a:t>
            </a:r>
            <a:r>
              <a:rPr lang="en-US" altLang="zh-CN" sz="2400" dirty="0" smtClean="0">
                <a:latin typeface="+mn-ea"/>
              </a:rPr>
              <a:t>—</a:t>
            </a:r>
            <a:r>
              <a:rPr lang="zh-CN" altLang="en-US" sz="2400" dirty="0" smtClean="0">
                <a:solidFill>
                  <a:srgbClr val="FFFF00"/>
                </a:solidFill>
                <a:latin typeface="+mn-ea"/>
              </a:rPr>
              <a:t>极细胞</a:t>
            </a:r>
            <a:r>
              <a:rPr lang="zh-CN" altLang="en-US" sz="2400" dirty="0">
                <a:solidFill>
                  <a:srgbClr val="FFFF00"/>
                </a:solidFill>
                <a:latin typeface="+mn-ea"/>
              </a:rPr>
              <a:t>质</a:t>
            </a:r>
            <a:r>
              <a:rPr lang="zh-CN" altLang="en-US" sz="2400" dirty="0">
                <a:latin typeface="+mn-ea"/>
              </a:rPr>
              <a:t>。</a:t>
            </a:r>
          </a:p>
          <a:p>
            <a:pPr marL="0" indent="0">
              <a:buNone/>
            </a:pPr>
            <a:r>
              <a:rPr lang="zh-CN" altLang="en-US" sz="2400" dirty="0" smtClean="0">
                <a:latin typeface="+mn-ea"/>
              </a:rPr>
              <a:t>在</a:t>
            </a:r>
            <a:r>
              <a:rPr lang="zh-CN" altLang="en-US" sz="2400" dirty="0">
                <a:latin typeface="+mn-ea"/>
              </a:rPr>
              <a:t>极细胞质中的核保留全部</a:t>
            </a:r>
            <a:r>
              <a:rPr lang="en-US" altLang="zh-CN" sz="2400" dirty="0">
                <a:latin typeface="+mn-ea"/>
              </a:rPr>
              <a:t>40</a:t>
            </a:r>
            <a:r>
              <a:rPr lang="zh-CN" altLang="en-US" sz="2400" dirty="0">
                <a:latin typeface="+mn-ea"/>
              </a:rPr>
              <a:t>条</a:t>
            </a:r>
            <a:r>
              <a:rPr lang="zh-CN" altLang="en-US" sz="2400" dirty="0" smtClean="0">
                <a:latin typeface="+mn-ea"/>
              </a:rPr>
              <a:t>染色体。其他</a:t>
            </a:r>
            <a:r>
              <a:rPr lang="zh-CN" altLang="en-US" sz="2400" dirty="0">
                <a:latin typeface="+mn-ea"/>
              </a:rPr>
              <a:t>细胞质区域的核只保留了</a:t>
            </a:r>
            <a:r>
              <a:rPr lang="en-US" altLang="zh-CN" sz="2400" dirty="0">
                <a:latin typeface="+mn-ea"/>
              </a:rPr>
              <a:t>8</a:t>
            </a:r>
            <a:r>
              <a:rPr lang="zh-CN" altLang="en-US" sz="2400" dirty="0" smtClean="0">
                <a:latin typeface="+mn-ea"/>
              </a:rPr>
              <a:t>条。</a:t>
            </a:r>
            <a:r>
              <a:rPr lang="zh-CN" altLang="en-US" sz="2400" dirty="0" smtClean="0">
                <a:solidFill>
                  <a:srgbClr val="FFFF00"/>
                </a:solidFill>
                <a:latin typeface="+mn-ea"/>
              </a:rPr>
              <a:t>有</a:t>
            </a:r>
            <a:r>
              <a:rPr lang="en-US" altLang="zh-CN" sz="2400" dirty="0">
                <a:solidFill>
                  <a:srgbClr val="FFFF00"/>
                </a:solidFill>
                <a:latin typeface="+mn-ea"/>
              </a:rPr>
              <a:t>40</a:t>
            </a:r>
            <a:r>
              <a:rPr lang="zh-CN" altLang="en-US" sz="2400" dirty="0">
                <a:solidFill>
                  <a:srgbClr val="FFFF00"/>
                </a:solidFill>
                <a:latin typeface="+mn-ea"/>
              </a:rPr>
              <a:t>条染色体的细胞分化</a:t>
            </a:r>
            <a:r>
              <a:rPr lang="zh-CN" altLang="en-US" sz="2400" dirty="0" smtClean="0">
                <a:solidFill>
                  <a:srgbClr val="FFFF00"/>
                </a:solidFill>
                <a:latin typeface="+mn-ea"/>
              </a:rPr>
              <a:t>为生殖细胞而</a:t>
            </a:r>
            <a:r>
              <a:rPr lang="zh-CN" altLang="en-US" sz="2400" dirty="0">
                <a:solidFill>
                  <a:srgbClr val="FFFF00"/>
                </a:solidFill>
                <a:latin typeface="+mn-ea"/>
              </a:rPr>
              <a:t>只有</a:t>
            </a:r>
            <a:r>
              <a:rPr lang="en-US" altLang="zh-CN" sz="2400" dirty="0">
                <a:solidFill>
                  <a:srgbClr val="FFFF00"/>
                </a:solidFill>
                <a:latin typeface="+mn-ea"/>
              </a:rPr>
              <a:t>8</a:t>
            </a:r>
            <a:r>
              <a:rPr lang="zh-CN" altLang="en-US" sz="2400" dirty="0">
                <a:solidFill>
                  <a:srgbClr val="FFFF00"/>
                </a:solidFill>
                <a:latin typeface="+mn-ea"/>
              </a:rPr>
              <a:t>条染色体的细胞继续增殖</a:t>
            </a:r>
            <a:r>
              <a:rPr lang="zh-CN" altLang="en-US" sz="2400" dirty="0" smtClean="0">
                <a:solidFill>
                  <a:srgbClr val="FFFF00"/>
                </a:solidFill>
                <a:latin typeface="+mn-ea"/>
              </a:rPr>
              <a:t>成为体细胞。</a:t>
            </a:r>
          </a:p>
          <a:p>
            <a:pPr marL="0" indent="0">
              <a:lnSpc>
                <a:spcPct val="120000"/>
              </a:lnSpc>
              <a:buNone/>
            </a:pPr>
            <a:r>
              <a:rPr lang="zh-CN" altLang="en-US" sz="2400" dirty="0" smtClean="0">
                <a:latin typeface="Comic Sans MS" panose="030F0702030302020204" pitchFamily="66" charset="0"/>
                <a:ea typeface="黑体" panose="02010609060101010101" pitchFamily="49" charset="-122"/>
              </a:rPr>
              <a:t>       </a:t>
            </a:r>
            <a:r>
              <a:rPr lang="en-US" altLang="zh-CN" sz="2400" dirty="0" smtClean="0">
                <a:latin typeface="Comic Sans MS" panose="030F0702030302020204" pitchFamily="66" charset="0"/>
                <a:ea typeface="黑体" panose="02010609060101010101" pitchFamily="49" charset="-122"/>
              </a:rPr>
              <a:t> </a:t>
            </a:r>
            <a:endParaRPr lang="zh-CN" altLang="en-US" sz="2400" dirty="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p:nvPr>
        </p:nvSpPr>
        <p:spPr>
          <a:xfrm>
            <a:off x="457200" y="0"/>
            <a:ext cx="8229600" cy="1143000"/>
          </a:xfrm>
          <a:ln/>
        </p:spPr>
        <p:txBody>
          <a:bodyPr vert="horz" wrap="square" lIns="91440" tIns="45720" rIns="91440" bIns="45720" anchor="ctr" anchorCtr="0"/>
          <a:lstStyle/>
          <a:p>
            <a:r>
              <a:rPr lang="en-US" altLang="zh-CN" sz="3200" dirty="0">
                <a:solidFill>
                  <a:srgbClr val="FFFF00"/>
                </a:solidFill>
                <a:latin typeface="华文新魏" pitchFamily="2" charset="-122"/>
                <a:ea typeface="华文新魏" pitchFamily="2" charset="-122"/>
              </a:rPr>
              <a:t>7.5.2 </a:t>
            </a:r>
            <a:r>
              <a:rPr lang="zh-CN" altLang="en-US" sz="3200" dirty="0">
                <a:solidFill>
                  <a:srgbClr val="FFFF00"/>
                </a:solidFill>
                <a:latin typeface="华文新魏" pitchFamily="2" charset="-122"/>
                <a:ea typeface="华文新魏" pitchFamily="2" charset="-122"/>
              </a:rPr>
              <a:t>　</a:t>
            </a:r>
            <a:r>
              <a:rPr lang="zh-CN" altLang="en-US" sz="3200" dirty="0">
                <a:solidFill>
                  <a:srgbClr val="FFFF00"/>
                </a:solidFill>
                <a:latin typeface="黑体" panose="02010609060101010101" pitchFamily="49" charset="-122"/>
                <a:ea typeface="黑体" panose="02010609060101010101" pitchFamily="49" charset="-122"/>
              </a:rPr>
              <a:t>基因扩增</a:t>
            </a:r>
          </a:p>
        </p:txBody>
      </p:sp>
      <p:sp>
        <p:nvSpPr>
          <p:cNvPr id="65539" name="Rectangle 3"/>
          <p:cNvSpPr>
            <a:spLocks noGrp="1"/>
          </p:cNvSpPr>
          <p:nvPr>
            <p:ph idx="1"/>
          </p:nvPr>
        </p:nvSpPr>
        <p:spPr>
          <a:xfrm>
            <a:off x="457200" y="990600"/>
            <a:ext cx="8381888" cy="5410200"/>
          </a:xfrm>
          <a:ln/>
        </p:spPr>
        <p:txBody>
          <a:bodyPr vert="horz" wrap="square" lIns="91440" tIns="45720" rIns="91440" bIns="45720" anchor="t" anchorCtr="0"/>
          <a:lstStyle/>
          <a:p>
            <a:pPr marL="0" indent="0">
              <a:buNone/>
            </a:pPr>
            <a:r>
              <a:rPr lang="zh-CN" altLang="en-US" sz="2400" dirty="0" smtClean="0">
                <a:solidFill>
                  <a:srgbClr val="FFFF00"/>
                </a:solidFill>
                <a:uFillTx/>
                <a:latin typeface="Comic Sans MS" panose="030F0702030302020204" pitchFamily="66" charset="0"/>
                <a:ea typeface="黑体" panose="02010609060101010101" pitchFamily="49" charset="-122"/>
              </a:rPr>
              <a:t>基因扩增</a:t>
            </a:r>
            <a:r>
              <a:rPr lang="zh-CN" altLang="en-US" sz="2400" dirty="0">
                <a:solidFill>
                  <a:srgbClr val="FFFF00"/>
                </a:solidFill>
                <a:uFillTx/>
                <a:latin typeface="Comic Sans MS" panose="030F0702030302020204" pitchFamily="66" charset="0"/>
                <a:ea typeface="黑体" panose="02010609060101010101" pitchFamily="49" charset="-122"/>
              </a:rPr>
              <a:t>（ </a:t>
            </a:r>
            <a:r>
              <a:rPr lang="en-US" altLang="zh-CN" sz="2400" dirty="0">
                <a:solidFill>
                  <a:srgbClr val="FFFF00"/>
                </a:solidFill>
                <a:uFillTx/>
                <a:latin typeface="Comic Sans MS" panose="030F0702030302020204" pitchFamily="66" charset="0"/>
                <a:ea typeface="黑体" panose="02010609060101010101" pitchFamily="49" charset="-122"/>
              </a:rPr>
              <a:t>gene amplification</a:t>
            </a:r>
            <a:r>
              <a:rPr lang="zh-CN" altLang="en-US" sz="2400" dirty="0">
                <a:solidFill>
                  <a:srgbClr val="FFFF00"/>
                </a:solidFill>
                <a:uFillTx/>
                <a:latin typeface="Comic Sans MS" panose="030F0702030302020204" pitchFamily="66" charset="0"/>
                <a:ea typeface="黑体" panose="02010609060101010101" pitchFamily="49" charset="-122"/>
              </a:rPr>
              <a:t>）</a:t>
            </a:r>
            <a:r>
              <a:rPr lang="zh-CN" altLang="en-US" sz="2400" dirty="0">
                <a:solidFill>
                  <a:srgbClr val="FFFF00"/>
                </a:solidFill>
                <a:latin typeface="Comic Sans MS" panose="030F0702030302020204" pitchFamily="66" charset="0"/>
                <a:ea typeface="黑体" panose="02010609060101010101" pitchFamily="49" charset="-122"/>
              </a:rPr>
              <a:t>是指基因组内某些基因的拷贝数专一地大量增加的现象。</a:t>
            </a:r>
          </a:p>
          <a:p>
            <a:pPr marL="0" indent="0">
              <a:buNone/>
            </a:pPr>
            <a:r>
              <a:rPr lang="zh-CN" altLang="en-US" sz="2400" dirty="0" smtClean="0">
                <a:latin typeface="Comic Sans MS" panose="030F0702030302020204" pitchFamily="66" charset="0"/>
                <a:ea typeface="黑体" panose="02010609060101010101" pitchFamily="49" charset="-122"/>
              </a:rPr>
              <a:t>它</a:t>
            </a:r>
            <a:r>
              <a:rPr lang="zh-CN" altLang="en-US" sz="2400" dirty="0">
                <a:latin typeface="Comic Sans MS" panose="030F0702030302020204" pitchFamily="66" charset="0"/>
                <a:ea typeface="黑体" panose="02010609060101010101" pitchFamily="49" charset="-122"/>
              </a:rPr>
              <a:t>是细胞在短期内为满足发育或生理适应的需要而产生足够多的基因产物的一种调控手段，</a:t>
            </a:r>
            <a:r>
              <a:rPr lang="zh-CN" altLang="en-US" sz="2400" dirty="0">
                <a:solidFill>
                  <a:srgbClr val="FFFF00"/>
                </a:solidFill>
                <a:latin typeface="Comic Sans MS" panose="030F0702030302020204" pitchFamily="66" charset="0"/>
                <a:ea typeface="黑体" panose="02010609060101010101" pitchFamily="49" charset="-122"/>
              </a:rPr>
              <a:t>其实质是通过差别的基因复制（ </a:t>
            </a:r>
            <a:r>
              <a:rPr lang="en-US" altLang="zh-CN" sz="2400" dirty="0">
                <a:solidFill>
                  <a:srgbClr val="FFFF00"/>
                </a:solidFill>
                <a:latin typeface="Comic Sans MS" panose="030F0702030302020204" pitchFamily="66" charset="0"/>
                <a:ea typeface="黑体" panose="02010609060101010101" pitchFamily="49" charset="-122"/>
              </a:rPr>
              <a:t>differential gene replication</a:t>
            </a:r>
            <a:r>
              <a:rPr lang="zh-CN" altLang="en-US" sz="2400" dirty="0">
                <a:solidFill>
                  <a:srgbClr val="FFFF00"/>
                </a:solidFill>
                <a:latin typeface="Comic Sans MS" panose="030F0702030302020204" pitchFamily="66" charset="0"/>
                <a:ea typeface="黑体" panose="02010609060101010101" pitchFamily="49" charset="-122"/>
              </a:rPr>
              <a:t>） 而完成的。</a:t>
            </a:r>
          </a:p>
          <a:p>
            <a:pPr marL="0" indent="0">
              <a:buNone/>
            </a:pPr>
            <a:r>
              <a:rPr lang="zh-CN" altLang="en-US" sz="2400" dirty="0" smtClean="0">
                <a:latin typeface="Comic Sans MS" panose="030F0702030302020204" pitchFamily="66" charset="0"/>
                <a:ea typeface="黑体" panose="02010609060101010101" pitchFamily="49" charset="-122"/>
              </a:rPr>
              <a:t>例</a:t>
            </a:r>
            <a:r>
              <a:rPr lang="zh-CN" altLang="en-US" sz="2400" dirty="0">
                <a:latin typeface="Comic Sans MS" panose="030F0702030302020204" pitchFamily="66" charset="0"/>
                <a:ea typeface="黑体" panose="02010609060101010101" pitchFamily="49" charset="-122"/>
              </a:rPr>
              <a:t>：爪蟾（ </a:t>
            </a:r>
            <a:r>
              <a:rPr lang="en-US" altLang="zh-CN" sz="2400" i="1" dirty="0">
                <a:latin typeface="Comic Sans MS" panose="030F0702030302020204" pitchFamily="66" charset="0"/>
                <a:ea typeface="黑体" panose="02010609060101010101" pitchFamily="49" charset="-122"/>
              </a:rPr>
              <a:t>Xenopus</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 的卵母细胞便是通过</a:t>
            </a:r>
            <a:r>
              <a:rPr lang="en-US" altLang="zh-CN" sz="2400" dirty="0">
                <a:latin typeface="Comic Sans MS" panose="030F0702030302020204" pitchFamily="66" charset="0"/>
                <a:ea typeface="黑体" panose="02010609060101010101" pitchFamily="49" charset="-122"/>
              </a:rPr>
              <a:t>rDNA</a:t>
            </a:r>
            <a:r>
              <a:rPr lang="zh-CN" altLang="en-US" sz="2400" dirty="0">
                <a:latin typeface="Comic Sans MS" panose="030F0702030302020204" pitchFamily="66" charset="0"/>
                <a:ea typeface="黑体" panose="02010609060101010101" pitchFamily="49" charset="-122"/>
              </a:rPr>
              <a:t>的扩增而大量合成</a:t>
            </a:r>
            <a:r>
              <a:rPr lang="en-US" altLang="zh-CN" sz="2400" dirty="0">
                <a:latin typeface="Comic Sans MS" panose="030F0702030302020204" pitchFamily="66" charset="0"/>
                <a:ea typeface="黑体" panose="02010609060101010101" pitchFamily="49" charset="-122"/>
              </a:rPr>
              <a:t>rRNA</a:t>
            </a:r>
          </a:p>
          <a:p>
            <a:pPr marL="0" indent="0">
              <a:buNone/>
            </a:pP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体细胞</a:t>
            </a:r>
            <a:r>
              <a:rPr lang="en-US" altLang="zh-CN" sz="2400" dirty="0">
                <a:latin typeface="Comic Sans MS" panose="030F0702030302020204" pitchFamily="66" charset="0"/>
                <a:ea typeface="黑体" panose="02010609060101010101" pitchFamily="49" charset="-122"/>
              </a:rPr>
              <a:t>rDNA </a:t>
            </a:r>
            <a:r>
              <a:rPr lang="zh-CN" altLang="en-US" sz="2400" dirty="0">
                <a:latin typeface="Comic Sans MS" panose="030F0702030302020204" pitchFamily="66" charset="0"/>
                <a:ea typeface="黑体" panose="02010609060101010101" pitchFamily="49" charset="-122"/>
              </a:rPr>
              <a:t>的拷贝数：</a:t>
            </a:r>
            <a:r>
              <a:rPr lang="en-US" altLang="zh-CN" sz="2400" dirty="0">
                <a:latin typeface="Comic Sans MS" panose="030F0702030302020204" pitchFamily="66" charset="0"/>
                <a:ea typeface="黑体" panose="02010609060101010101" pitchFamily="49" charset="-122"/>
              </a:rPr>
              <a:t>500</a:t>
            </a:r>
            <a:r>
              <a:rPr lang="zh-CN" altLang="en-US" sz="2400" dirty="0">
                <a:latin typeface="Comic Sans MS" panose="030F0702030302020204" pitchFamily="66" charset="0"/>
                <a:ea typeface="黑体" panose="02010609060101010101" pitchFamily="49" charset="-122"/>
              </a:rPr>
              <a:t>个</a:t>
            </a:r>
          </a:p>
          <a:p>
            <a:pPr marL="0" indent="0">
              <a:buNone/>
            </a:pPr>
            <a:r>
              <a:rPr lang="zh-CN" altLang="en-US" sz="2400" dirty="0">
                <a:latin typeface="Comic Sans MS" panose="030F0702030302020204" pitchFamily="66" charset="0"/>
                <a:ea typeface="黑体" panose="02010609060101010101" pitchFamily="49" charset="-122"/>
              </a:rPr>
              <a:t>           卵母细胞中的拷贝数约：</a:t>
            </a:r>
            <a:r>
              <a:rPr lang="en-US" altLang="zh-CN" sz="2400" dirty="0">
                <a:latin typeface="Comic Sans MS" panose="030F0702030302020204" pitchFamily="66" charset="0"/>
                <a:ea typeface="黑体" panose="02010609060101010101" pitchFamily="49" charset="-122"/>
              </a:rPr>
              <a:t>2, 000,000</a:t>
            </a:r>
            <a:r>
              <a:rPr lang="zh-CN" altLang="en-US" sz="2400" dirty="0">
                <a:latin typeface="Comic Sans MS" panose="030F0702030302020204" pitchFamily="66" charset="0"/>
                <a:ea typeface="黑体" panose="02010609060101010101" pitchFamily="49" charset="-122"/>
              </a:rPr>
              <a:t>个</a:t>
            </a:r>
          </a:p>
          <a:p>
            <a:pPr marL="0" indent="0">
              <a:buNone/>
            </a:pPr>
            <a:r>
              <a:rPr lang="zh-CN" altLang="en-US" sz="2400" dirty="0">
                <a:latin typeface="Comic Sans MS" panose="030F0702030302020204" pitchFamily="66" charset="0"/>
                <a:ea typeface="黑体" panose="02010609060101010101" pitchFamily="49" charset="-122"/>
              </a:rPr>
              <a:t>           以供转录合成卵裂期所需要的</a:t>
            </a:r>
            <a:r>
              <a:rPr lang="en-US" altLang="zh-CN" sz="2400" dirty="0">
                <a:latin typeface="Comic Sans MS" panose="030F0702030302020204" pitchFamily="66" charset="0"/>
                <a:ea typeface="黑体" panose="02010609060101010101" pitchFamily="49" charset="-122"/>
              </a:rPr>
              <a:t>10</a:t>
            </a:r>
            <a:r>
              <a:rPr lang="en-US" altLang="zh-CN" sz="2400" baseline="30000" dirty="0">
                <a:latin typeface="Comic Sans MS" panose="030F0702030302020204" pitchFamily="66" charset="0"/>
                <a:ea typeface="黑体" panose="02010609060101010101" pitchFamily="49" charset="-122"/>
              </a:rPr>
              <a:t>12</a:t>
            </a:r>
            <a:r>
              <a:rPr lang="zh-CN" altLang="en-US" sz="2400" dirty="0">
                <a:latin typeface="Comic Sans MS" panose="030F0702030302020204" pitchFamily="66" charset="0"/>
                <a:ea typeface="黑体" panose="02010609060101010101" pitchFamily="49" charset="-122"/>
              </a:rPr>
              <a:t>个核糖体</a:t>
            </a:r>
          </a:p>
          <a:p>
            <a:pPr marL="0" indent="0">
              <a:buNone/>
            </a:pPr>
            <a:r>
              <a:rPr lang="zh-CN" altLang="en-US" sz="2400" dirty="0" smtClean="0">
                <a:latin typeface="Comic Sans MS" panose="030F0702030302020204" pitchFamily="66" charset="0"/>
                <a:ea typeface="黑体" panose="02010609060101010101" pitchFamily="49" charset="-122"/>
              </a:rPr>
              <a:t>爪</a:t>
            </a:r>
            <a:r>
              <a:rPr lang="zh-CN" altLang="en-US" sz="2400" dirty="0">
                <a:latin typeface="Comic Sans MS" panose="030F0702030302020204" pitchFamily="66" charset="0"/>
                <a:ea typeface="黑体" panose="02010609060101010101" pitchFamily="49" charset="-122"/>
              </a:rPr>
              <a:t>蟾的</a:t>
            </a:r>
            <a:r>
              <a:rPr lang="en-US" altLang="zh-CN" sz="2400" dirty="0">
                <a:latin typeface="Comic Sans MS" panose="030F0702030302020204" pitchFamily="66" charset="0"/>
                <a:ea typeface="黑体" panose="02010609060101010101" pitchFamily="49" charset="-122"/>
              </a:rPr>
              <a:t>rDNA</a:t>
            </a:r>
            <a:r>
              <a:rPr lang="zh-CN" altLang="en-US" sz="2400" dirty="0">
                <a:latin typeface="Comic Sans MS" panose="030F0702030302020204" pitchFamily="66" charset="0"/>
                <a:ea typeface="黑体" panose="02010609060101010101" pitchFamily="49" charset="-122"/>
              </a:rPr>
              <a:t>单位，每一单位中包含</a:t>
            </a:r>
            <a:r>
              <a:rPr lang="en-US" altLang="zh-CN" sz="2400" dirty="0">
                <a:latin typeface="Comic Sans MS" panose="030F0702030302020204" pitchFamily="66" charset="0"/>
                <a:ea typeface="黑体" panose="02010609060101010101" pitchFamily="49" charset="-122"/>
              </a:rPr>
              <a:t>18 S rRNA</a:t>
            </a:r>
            <a:r>
              <a:rPr lang="zh-CN" altLang="en-US" sz="2400" dirty="0">
                <a:latin typeface="Comic Sans MS" panose="030F0702030302020204" pitchFamily="66" charset="0"/>
                <a:ea typeface="黑体" panose="02010609060101010101" pitchFamily="49" charset="-122"/>
              </a:rPr>
              <a:t>基因、</a:t>
            </a:r>
            <a:r>
              <a:rPr lang="en-US" altLang="zh-CN" sz="2400" dirty="0">
                <a:latin typeface="Comic Sans MS" panose="030F0702030302020204" pitchFamily="66" charset="0"/>
                <a:ea typeface="黑体" panose="02010609060101010101" pitchFamily="49" charset="-122"/>
              </a:rPr>
              <a:t>5.8 S rRNA</a:t>
            </a:r>
            <a:r>
              <a:rPr lang="zh-CN" altLang="en-US" sz="2400" dirty="0">
                <a:latin typeface="Comic Sans MS" panose="030F0702030302020204" pitchFamily="66" charset="0"/>
                <a:ea typeface="黑体" panose="02010609060101010101" pitchFamily="49" charset="-122"/>
              </a:rPr>
              <a:t>基因和</a:t>
            </a:r>
            <a:r>
              <a:rPr lang="en-US" altLang="zh-CN" sz="2400" dirty="0">
                <a:latin typeface="Comic Sans MS" panose="030F0702030302020204" pitchFamily="66" charset="0"/>
                <a:ea typeface="黑体" panose="02010609060101010101" pitchFamily="49" charset="-122"/>
              </a:rPr>
              <a:t>28 S rRNA</a:t>
            </a:r>
            <a:r>
              <a:rPr lang="zh-CN" altLang="en-US" sz="2400" dirty="0">
                <a:latin typeface="Comic Sans MS" panose="030F0702030302020204" pitchFamily="66" charset="0"/>
                <a:ea typeface="黑体" panose="02010609060101010101" pitchFamily="49" charset="-122"/>
              </a:rPr>
              <a:t>基因，它们成簇存在，重复串联在一起形成核仁组织区</a:t>
            </a:r>
            <a:r>
              <a:rPr lang="zh-CN" altLang="en-US" sz="2400" b="1"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nucleolar organizer</a:t>
            </a:r>
            <a:r>
              <a:rPr lang="zh-CN" altLang="en-US" sz="2400" b="1" dirty="0">
                <a:latin typeface="Comic Sans MS" panose="030F0702030302020204" pitchFamily="66" charset="0"/>
                <a:ea typeface="黑体" panose="02010609060101010101" pitchFamily="49" charset="-122"/>
              </a:rPr>
              <a:t>）</a:t>
            </a:r>
            <a:r>
              <a:rPr lang="zh-CN" altLang="en-US" sz="2400" dirty="0">
                <a:latin typeface="Comic Sans MS" panose="030F0702030302020204" pitchFamily="66" charset="0"/>
                <a:ea typeface="黑体" panose="02010609060101010101" pitchFamily="49" charset="-122"/>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5" descr="image2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295400"/>
            <a:ext cx="617537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2"/>
          <p:cNvSpPr>
            <a:spLocks noGrp="1" noChangeArrowheads="1"/>
          </p:cNvSpPr>
          <p:nvPr>
            <p:ph type="title"/>
          </p:nvPr>
        </p:nvSpPr>
        <p:spPr>
          <a:xfrm>
            <a:off x="457200" y="304800"/>
            <a:ext cx="8229600" cy="838200"/>
          </a:xfrm>
        </p:spPr>
        <p:txBody>
          <a:bodyPr/>
          <a:lstStyle/>
          <a:p>
            <a:r>
              <a:rPr lang="zh-CN" altLang="en-US" sz="3200" smtClean="0">
                <a:solidFill>
                  <a:srgbClr val="FFFF00"/>
                </a:solidFill>
                <a:latin typeface="黑体" panose="02010609060101010101" pitchFamily="49" charset="-122"/>
                <a:ea typeface="黑体" panose="02010609060101010101" pitchFamily="49" charset="-122"/>
              </a:rPr>
              <a:t>（</a:t>
            </a:r>
            <a:r>
              <a:rPr lang="en-US" altLang="zh-CN" sz="3200" smtClean="0">
                <a:solidFill>
                  <a:srgbClr val="FFFF00"/>
                </a:solidFill>
                <a:latin typeface="黑体" panose="02010609060101010101" pitchFamily="49" charset="-122"/>
                <a:ea typeface="黑体" panose="02010609060101010101" pitchFamily="49" charset="-122"/>
              </a:rPr>
              <a:t>3</a:t>
            </a:r>
            <a:r>
              <a:rPr lang="zh-CN" altLang="en-US" sz="3200" smtClean="0">
                <a:solidFill>
                  <a:srgbClr val="FFFF00"/>
                </a:solidFill>
                <a:latin typeface="黑体" panose="02010609060101010101" pitchFamily="49" charset="-122"/>
                <a:ea typeface="黑体" panose="02010609060101010101" pitchFamily="49" charset="-122"/>
              </a:rPr>
              <a:t>）真核生物基因组</a:t>
            </a:r>
            <a:r>
              <a:rPr lang="en-US" altLang="zh-CN" sz="3200" smtClean="0">
                <a:solidFill>
                  <a:srgbClr val="FFFF00"/>
                </a:solidFill>
                <a:latin typeface="黑体" panose="02010609060101010101" pitchFamily="49" charset="-122"/>
                <a:ea typeface="黑体" panose="02010609060101010101" pitchFamily="49" charset="-122"/>
              </a:rPr>
              <a:t>DNA</a:t>
            </a:r>
            <a:r>
              <a:rPr lang="zh-CN" altLang="en-US" sz="3200" smtClean="0">
                <a:solidFill>
                  <a:srgbClr val="FFFF00"/>
                </a:solidFill>
                <a:latin typeface="黑体" panose="02010609060101010101" pitchFamily="49" charset="-122"/>
                <a:ea typeface="黑体" panose="02010609060101010101" pitchFamily="49" charset="-122"/>
              </a:rPr>
              <a:t>序列的复杂性</a:t>
            </a:r>
          </a:p>
        </p:txBody>
      </p:sp>
      <p:sp>
        <p:nvSpPr>
          <p:cNvPr id="9220" name="Rectangle 3"/>
          <p:cNvSpPr>
            <a:spLocks noGrp="1" noChangeArrowheads="1"/>
          </p:cNvSpPr>
          <p:nvPr>
            <p:ph idx="1"/>
          </p:nvPr>
        </p:nvSpPr>
        <p:spPr>
          <a:xfrm>
            <a:off x="76200" y="1371600"/>
            <a:ext cx="3048000" cy="4572000"/>
          </a:xfrm>
        </p:spPr>
        <p:txBody>
          <a:bodyPr/>
          <a:lstStyle/>
          <a:p>
            <a:pPr marL="0" indent="0">
              <a:spcBef>
                <a:spcPct val="45000"/>
              </a:spcBef>
              <a:buFontTx/>
              <a:buNone/>
            </a:pPr>
            <a:r>
              <a:rPr lang="zh-CN" altLang="en-US" sz="2400" smtClean="0">
                <a:latin typeface="Times New Roman" panose="02020603050405020304" pitchFamily="18" charset="0"/>
                <a:ea typeface="黑体" panose="02010609060101010101" pitchFamily="49" charset="-122"/>
              </a:rPr>
              <a:t>可通过复性动力学来检测基因组</a:t>
            </a:r>
            <a:r>
              <a:rPr lang="en-US" altLang="zh-CN" sz="2400" smtClean="0">
                <a:latin typeface="Times New Roman" panose="02020603050405020304" pitchFamily="18" charset="0"/>
                <a:ea typeface="黑体" panose="02010609060101010101" pitchFamily="49" charset="-122"/>
              </a:rPr>
              <a:t>DNA</a:t>
            </a:r>
            <a:r>
              <a:rPr lang="zh-CN" altLang="en-US" sz="2400" smtClean="0">
                <a:latin typeface="Times New Roman" panose="02020603050405020304" pitchFamily="18" charset="0"/>
                <a:ea typeface="黑体" panose="02010609060101010101" pitchFamily="49" charset="-122"/>
              </a:rPr>
              <a:t>序列的复杂性。也就是通过</a:t>
            </a:r>
            <a:r>
              <a:rPr lang="en-US" altLang="zh-CN" sz="2400" smtClean="0">
                <a:latin typeface="Times New Roman" panose="02020603050405020304" pitchFamily="18" charset="0"/>
                <a:ea typeface="黑体" panose="02010609060101010101" pitchFamily="49" charset="-122"/>
              </a:rPr>
              <a:t>DNA</a:t>
            </a:r>
            <a:r>
              <a:rPr lang="zh-CN" altLang="en-US" sz="2400" smtClean="0">
                <a:latin typeface="Times New Roman" panose="02020603050405020304" pitchFamily="18" charset="0"/>
                <a:ea typeface="黑体" panose="02010609060101010101" pitchFamily="49" charset="-122"/>
              </a:rPr>
              <a:t>的变性</a:t>
            </a:r>
            <a:r>
              <a:rPr lang="en-US" altLang="zh-CN" sz="2400" smtClean="0">
                <a:latin typeface="Times New Roman" panose="02020603050405020304" pitchFamily="18" charset="0"/>
                <a:ea typeface="黑体" panose="02010609060101010101" pitchFamily="49" charset="-122"/>
              </a:rPr>
              <a:t> </a:t>
            </a:r>
            <a:r>
              <a:rPr lang="zh-CN" altLang="en-US" sz="2400" smtClean="0">
                <a:latin typeface="Times New Roman" panose="02020603050405020304" pitchFamily="18" charset="0"/>
                <a:ea typeface="黑体" panose="02010609060101010101" pitchFamily="49" charset="-122"/>
              </a:rPr>
              <a:t>和复性反应的动力学过程分析</a:t>
            </a:r>
            <a:r>
              <a:rPr lang="en-US" altLang="zh-CN" sz="2400" smtClean="0">
                <a:latin typeface="Times New Roman" panose="02020603050405020304" pitchFamily="18" charset="0"/>
                <a:ea typeface="黑体" panose="02010609060101010101" pitchFamily="49" charset="-122"/>
              </a:rPr>
              <a:t>DNA</a:t>
            </a:r>
            <a:r>
              <a:rPr lang="zh-CN" altLang="en-US" sz="2400" smtClean="0">
                <a:latin typeface="Times New Roman" panose="02020603050405020304" pitchFamily="18" charset="0"/>
                <a:ea typeface="黑体" panose="02010609060101010101" pitchFamily="49" charset="-122"/>
              </a:rPr>
              <a:t>序列的性质，由于复性的速率取决于互补的</a:t>
            </a:r>
            <a:r>
              <a:rPr lang="en-US" altLang="zh-CN" sz="2400" smtClean="0">
                <a:latin typeface="Times New Roman" panose="02020603050405020304" pitchFamily="18" charset="0"/>
                <a:ea typeface="黑体" panose="02010609060101010101" pitchFamily="49" charset="-122"/>
              </a:rPr>
              <a:t>DNA</a:t>
            </a:r>
            <a:r>
              <a:rPr lang="zh-CN" altLang="en-US" sz="2400" smtClean="0">
                <a:latin typeface="Times New Roman" panose="02020603050405020304" pitchFamily="18" charset="0"/>
                <a:ea typeface="黑体" panose="02010609060101010101" pitchFamily="49" charset="-122"/>
              </a:rPr>
              <a:t>序列之间的随机碰撞，所以</a:t>
            </a:r>
            <a:r>
              <a:rPr lang="en-US" altLang="zh-CN" sz="2400" smtClean="0">
                <a:latin typeface="Times New Roman" panose="02020603050405020304" pitchFamily="18" charset="0"/>
                <a:ea typeface="黑体" panose="02010609060101010101" pitchFamily="49" charset="-122"/>
              </a:rPr>
              <a:t>DNA</a:t>
            </a:r>
            <a:r>
              <a:rPr lang="zh-CN" altLang="en-US" sz="2400" smtClean="0">
                <a:latin typeface="Times New Roman" panose="02020603050405020304" pitchFamily="18" charset="0"/>
                <a:ea typeface="黑体" panose="02010609060101010101" pitchFamily="49" charset="-122"/>
              </a:rPr>
              <a:t>复性是一个双分子二级反应。 </a:t>
            </a:r>
          </a:p>
        </p:txBody>
      </p:sp>
    </p:spTree>
    <p:extLst>
      <p:ext uri="{BB962C8B-B14F-4D97-AF65-F5344CB8AC3E}">
        <p14:creationId xmlns:p14="http://schemas.microsoft.com/office/powerpoint/2010/main" val="271369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p:nvPr>
        </p:nvSpPr>
        <p:spPr>
          <a:ln/>
        </p:spPr>
        <p:txBody>
          <a:bodyPr vert="horz" wrap="square" lIns="91440" tIns="45720" rIns="91440" bIns="45720" anchor="ctr" anchorCtr="0"/>
          <a:lstStyle/>
          <a:p>
            <a:endParaRPr lang="zh-CN" altLang="zh-CN" dirty="0"/>
          </a:p>
        </p:txBody>
      </p:sp>
      <p:sp>
        <p:nvSpPr>
          <p:cNvPr id="66563" name="Rectangle 3"/>
          <p:cNvSpPr>
            <a:spLocks noGrp="1"/>
          </p:cNvSpPr>
          <p:nvPr>
            <p:ph idx="1"/>
          </p:nvPr>
        </p:nvSpPr>
        <p:spPr>
          <a:xfrm>
            <a:off x="381000" y="4876800"/>
            <a:ext cx="8382000" cy="1371600"/>
          </a:xfrm>
          <a:ln/>
        </p:spPr>
        <p:txBody>
          <a:bodyPr vert="horz" wrap="square" lIns="91440" tIns="45720" rIns="91440" bIns="45720" anchor="t" anchorCtr="0"/>
          <a:lstStyle/>
          <a:p>
            <a:pPr marL="0" indent="0">
              <a:buNone/>
            </a:pPr>
            <a:r>
              <a:rPr lang="zh-CN" altLang="en-US" sz="2400" dirty="0">
                <a:latin typeface="黑体" panose="02010609060101010101" pitchFamily="49" charset="-122"/>
                <a:ea typeface="黑体" panose="02010609060101010101" pitchFamily="49" charset="-122"/>
              </a:rPr>
              <a:t>高等真核生物中有</a:t>
            </a: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种</a:t>
            </a:r>
            <a:r>
              <a:rPr lang="en-US" altLang="zh-CN" sz="2400" dirty="0">
                <a:latin typeface="黑体" panose="02010609060101010101" pitchFamily="49" charset="-122"/>
                <a:ea typeface="黑体" panose="02010609060101010101" pitchFamily="49" charset="-122"/>
              </a:rPr>
              <a:t>rRNA</a:t>
            </a:r>
            <a:r>
              <a:rPr lang="zh-CN" altLang="en-US" sz="2400" dirty="0">
                <a:latin typeface="黑体" panose="02010609060101010101" pitchFamily="49" charset="-122"/>
                <a:ea typeface="黑体" panose="02010609060101010101" pitchFamily="49" charset="-122"/>
              </a:rPr>
              <a:t>，其中</a:t>
            </a:r>
            <a:r>
              <a:rPr lang="en-US" altLang="zh-CN" sz="2400" dirty="0">
                <a:latin typeface="黑体" panose="02010609060101010101" pitchFamily="49" charset="-122"/>
                <a:ea typeface="黑体" panose="02010609060101010101" pitchFamily="49" charset="-122"/>
              </a:rPr>
              <a:t>18S</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5.8S</a:t>
            </a:r>
            <a:r>
              <a:rPr lang="zh-CN" altLang="en-US" sz="2400" dirty="0">
                <a:latin typeface="黑体" panose="02010609060101010101" pitchFamily="49" charset="-122"/>
                <a:ea typeface="黑体" panose="02010609060101010101" pitchFamily="49" charset="-122"/>
              </a:rPr>
              <a:t>和</a:t>
            </a:r>
            <a:r>
              <a:rPr lang="en-US" altLang="zh-CN" sz="2400" dirty="0">
                <a:latin typeface="黑体" panose="02010609060101010101" pitchFamily="49" charset="-122"/>
                <a:ea typeface="黑体" panose="02010609060101010101" pitchFamily="49" charset="-122"/>
              </a:rPr>
              <a:t>28S rRNA</a:t>
            </a:r>
            <a:r>
              <a:rPr lang="zh-CN" altLang="en-US" sz="2400" dirty="0">
                <a:latin typeface="黑体" panose="02010609060101010101" pitchFamily="49" charset="-122"/>
                <a:ea typeface="黑体" panose="02010609060101010101" pitchFamily="49" charset="-122"/>
              </a:rPr>
              <a:t>为</a:t>
            </a:r>
            <a:r>
              <a:rPr lang="zh-CN" altLang="en-US" sz="2400" dirty="0">
                <a:solidFill>
                  <a:srgbClr val="FFFF00"/>
                </a:solidFill>
                <a:latin typeface="黑体" panose="02010609060101010101" pitchFamily="49" charset="-122"/>
                <a:ea typeface="黑体" panose="02010609060101010101" pitchFamily="49" charset="-122"/>
              </a:rPr>
              <a:t>主体</a:t>
            </a:r>
            <a:r>
              <a:rPr lang="en-US" altLang="zh-CN" sz="2400" dirty="0">
                <a:solidFill>
                  <a:srgbClr val="FFFF00"/>
                </a:solidFill>
                <a:latin typeface="黑体" panose="02010609060101010101" pitchFamily="49" charset="-122"/>
                <a:ea typeface="黑体" panose="02010609060101010101" pitchFamily="49" charset="-122"/>
              </a:rPr>
              <a:t>rRNA</a:t>
            </a:r>
            <a:r>
              <a:rPr lang="zh-CN" altLang="en-US" sz="2400" dirty="0">
                <a:latin typeface="黑体" panose="02010609060101010101" pitchFamily="49" charset="-122"/>
                <a:ea typeface="黑体" panose="02010609060101010101" pitchFamily="49" charset="-122"/>
              </a:rPr>
              <a:t>，它们的基因组成重复单位。</a:t>
            </a:r>
            <a:endParaRPr lang="zh-CN" altLang="en-US" sz="2400" dirty="0">
              <a:solidFill>
                <a:srgbClr val="FFFF00"/>
              </a:solidFill>
              <a:latin typeface="黑体" panose="02010609060101010101" pitchFamily="49" charset="-122"/>
              <a:ea typeface="黑体" panose="02010609060101010101" pitchFamily="49" charset="-122"/>
            </a:endParaRPr>
          </a:p>
        </p:txBody>
      </p:sp>
      <p:pic>
        <p:nvPicPr>
          <p:cNvPr id="66564" name="Picture 4" descr="图2－7 真核生物主体rDNA重复单位"/>
          <p:cNvPicPr>
            <a:picLocks noChangeAspect="1"/>
          </p:cNvPicPr>
          <p:nvPr/>
        </p:nvPicPr>
        <p:blipFill>
          <a:blip r:embed="rId3"/>
          <a:stretch>
            <a:fillRect/>
          </a:stretch>
        </p:blipFill>
        <p:spPr>
          <a:xfrm>
            <a:off x="381000" y="381000"/>
            <a:ext cx="8305800" cy="3041650"/>
          </a:xfrm>
          <a:prstGeom prst="rect">
            <a:avLst/>
          </a:prstGeom>
          <a:noFill/>
          <a:ln w="9525">
            <a:noFill/>
          </a:ln>
        </p:spPr>
      </p:pic>
      <p:sp>
        <p:nvSpPr>
          <p:cNvPr id="66565" name="Text Box 6"/>
          <p:cNvSpPr txBox="1"/>
          <p:nvPr/>
        </p:nvSpPr>
        <p:spPr>
          <a:xfrm>
            <a:off x="1371600" y="3581400"/>
            <a:ext cx="6705600" cy="10160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0"/>
              </a:spcBef>
              <a:buClrTx/>
              <a:buNone/>
            </a:pPr>
            <a:r>
              <a:rPr lang="en-US" altLang="zh-CN" sz="1600" b="1" dirty="0">
                <a:solidFill>
                  <a:srgbClr val="FFFF00"/>
                </a:solidFill>
                <a:latin typeface="Times New Roman" panose="02020603050405020304" pitchFamily="18" charset="0"/>
              </a:rPr>
              <a:t> </a:t>
            </a:r>
            <a:r>
              <a:rPr lang="en-US" altLang="zh-CN" sz="2000" b="1" dirty="0">
                <a:solidFill>
                  <a:srgbClr val="FFFF00"/>
                </a:solidFill>
                <a:latin typeface="Times New Roman" panose="02020603050405020304" pitchFamily="18" charset="0"/>
              </a:rPr>
              <a:t>NTS ( nontranscribed spacer,)</a:t>
            </a:r>
            <a:r>
              <a:rPr lang="zh-CN" altLang="en-US" sz="2000" b="1" dirty="0">
                <a:solidFill>
                  <a:srgbClr val="FFFF00"/>
                </a:solidFill>
                <a:latin typeface="Times New Roman" panose="02020603050405020304" pitchFamily="18" charset="0"/>
              </a:rPr>
              <a:t>：非转录间区；</a:t>
            </a:r>
          </a:p>
          <a:p>
            <a:pPr marL="0" lvl="0" indent="0" eaLnBrk="1" hangingPunct="1">
              <a:spcBef>
                <a:spcPct val="0"/>
              </a:spcBef>
              <a:buClrTx/>
              <a:buNone/>
            </a:pPr>
            <a:r>
              <a:rPr lang="zh-CN" altLang="en-US" sz="2000" b="1" dirty="0">
                <a:solidFill>
                  <a:srgbClr val="FFFF00"/>
                </a:solidFill>
                <a:latin typeface="Times New Roman" panose="02020603050405020304" pitchFamily="18" charset="0"/>
              </a:rPr>
              <a:t> </a:t>
            </a:r>
            <a:r>
              <a:rPr lang="en-US" altLang="zh-CN" sz="2000" b="1" dirty="0">
                <a:solidFill>
                  <a:srgbClr val="FFFF00"/>
                </a:solidFill>
                <a:latin typeface="Times New Roman" panose="02020603050405020304" pitchFamily="18" charset="0"/>
              </a:rPr>
              <a:t>ETS</a:t>
            </a:r>
            <a:r>
              <a:rPr lang="zh-CN" altLang="en-US" sz="2000" b="1" dirty="0">
                <a:solidFill>
                  <a:srgbClr val="FFFF00"/>
                </a:solidFill>
                <a:latin typeface="Times New Roman" panose="02020603050405020304" pitchFamily="18" charset="0"/>
              </a:rPr>
              <a:t>（</a:t>
            </a:r>
            <a:r>
              <a:rPr lang="en-US" altLang="zh-CN" sz="2000" b="1" dirty="0">
                <a:solidFill>
                  <a:srgbClr val="FFFF00"/>
                </a:solidFill>
                <a:latin typeface="Times New Roman" panose="02020603050405020304" pitchFamily="18" charset="0"/>
              </a:rPr>
              <a:t>external transcibed spacer</a:t>
            </a:r>
            <a:r>
              <a:rPr lang="zh-CN" altLang="en-US" sz="2000" b="1" dirty="0">
                <a:solidFill>
                  <a:srgbClr val="FFFF00"/>
                </a:solidFill>
                <a:latin typeface="Times New Roman" panose="02020603050405020304" pitchFamily="18" charset="0"/>
              </a:rPr>
              <a:t>）：外间区；</a:t>
            </a:r>
          </a:p>
          <a:p>
            <a:pPr marL="0" lvl="0" indent="0" eaLnBrk="1" hangingPunct="1">
              <a:spcBef>
                <a:spcPct val="0"/>
              </a:spcBef>
              <a:buClrTx/>
              <a:buNone/>
            </a:pPr>
            <a:r>
              <a:rPr lang="zh-CN" altLang="en-US" sz="2000" b="1" dirty="0">
                <a:solidFill>
                  <a:srgbClr val="FFFF00"/>
                </a:solidFill>
                <a:latin typeface="Times New Roman" panose="02020603050405020304" pitchFamily="18" charset="0"/>
              </a:rPr>
              <a:t> </a:t>
            </a:r>
            <a:r>
              <a:rPr lang="en-US" altLang="zh-CN" sz="2000" b="1" dirty="0">
                <a:solidFill>
                  <a:srgbClr val="FFFF00"/>
                </a:solidFill>
                <a:latin typeface="Times New Roman" panose="02020603050405020304" pitchFamily="18" charset="0"/>
              </a:rPr>
              <a:t>ITS (internal trascribed spacer)</a:t>
            </a:r>
            <a:r>
              <a:rPr lang="zh-CN" altLang="en-US" sz="2000" b="1" dirty="0">
                <a:solidFill>
                  <a:srgbClr val="FFFF00"/>
                </a:solidFill>
                <a:latin typeface="Times New Roman" panose="02020603050405020304" pitchFamily="18" charset="0"/>
              </a:rPr>
              <a:t>：内间区</a:t>
            </a:r>
            <a:endParaRPr lang="zh-CN" altLang="en-US" sz="2000" dirty="0">
              <a:solidFill>
                <a:srgbClr val="FFFF00"/>
              </a:solidFill>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p:cNvSpPr>
          <p:nvPr>
            <p:ph idx="1"/>
          </p:nvPr>
        </p:nvSpPr>
        <p:spPr>
          <a:xfrm>
            <a:off x="381110" y="838268"/>
            <a:ext cx="8382000" cy="5562600"/>
          </a:xfrm>
          <a:ln/>
        </p:spPr>
        <p:txBody>
          <a:bodyPr vert="horz" wrap="square" lIns="91440" tIns="45720" rIns="91440" bIns="45720" anchor="t" anchorCtr="0"/>
          <a:lstStyle/>
          <a:p>
            <a:pPr marL="0" indent="0">
              <a:lnSpc>
                <a:spcPct val="125000"/>
              </a:lnSpc>
              <a:buNone/>
            </a:pPr>
            <a:r>
              <a:rPr lang="en-US" altLang="zh-CN" sz="2400" dirty="0"/>
              <a:t> </a:t>
            </a:r>
            <a:r>
              <a:rPr lang="zh-CN" altLang="en-US" sz="2400" dirty="0" smtClean="0">
                <a:latin typeface="黑体" panose="02010609060101010101" pitchFamily="49" charset="-122"/>
                <a:ea typeface="黑体" panose="02010609060101010101" pitchFamily="49" charset="-122"/>
              </a:rPr>
              <a:t>主体</a:t>
            </a:r>
            <a:r>
              <a:rPr lang="en-US" altLang="zh-CN" sz="2400" dirty="0">
                <a:latin typeface="黑体" panose="02010609060101010101" pitchFamily="49" charset="-122"/>
                <a:ea typeface="黑体" panose="02010609060101010101" pitchFamily="49" charset="-122"/>
              </a:rPr>
              <a:t>rRNA</a:t>
            </a:r>
            <a:r>
              <a:rPr lang="zh-CN" altLang="en-US" sz="2400" dirty="0">
                <a:latin typeface="黑体" panose="02010609060101010101" pitchFamily="49" charset="-122"/>
                <a:ea typeface="黑体" panose="02010609060101010101" pitchFamily="49" charset="-122"/>
              </a:rPr>
              <a:t>基因在卵母细胞中扩增后</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以独立的染色体外分子形式出现，</a:t>
            </a:r>
            <a:r>
              <a:rPr lang="zh-CN" altLang="en-US" sz="2400" dirty="0">
                <a:solidFill>
                  <a:srgbClr val="FFFF00"/>
                </a:solidFill>
                <a:latin typeface="黑体" panose="02010609060101010101" pitchFamily="49" charset="-122"/>
                <a:ea typeface="黑体" panose="02010609060101010101" pitchFamily="49" charset="-122"/>
              </a:rPr>
              <a:t>形成一个个环状</a:t>
            </a:r>
            <a:r>
              <a:rPr lang="en-US" altLang="zh-CN" sz="2400" dirty="0">
                <a:solidFill>
                  <a:srgbClr val="FFFF00"/>
                </a:solidFill>
                <a:latin typeface="黑体" panose="02010609060101010101" pitchFamily="49" charset="-122"/>
                <a:ea typeface="黑体" panose="02010609060101010101" pitchFamily="49" charset="-122"/>
              </a:rPr>
              <a:t>rDNA</a:t>
            </a:r>
            <a:r>
              <a:rPr lang="zh-CN" altLang="en-US" sz="2400" dirty="0">
                <a:solidFill>
                  <a:srgbClr val="FFFF00"/>
                </a:solidFill>
                <a:latin typeface="黑体" panose="02010609060101010101" pitchFamily="49" charset="-122"/>
                <a:ea typeface="黑体" panose="02010609060101010101" pitchFamily="49" charset="-122"/>
              </a:rPr>
              <a:t>小分子</a:t>
            </a:r>
            <a:r>
              <a:rPr lang="zh-CN" altLang="en-US" sz="2400" dirty="0">
                <a:latin typeface="黑体" panose="02010609060101010101" pitchFamily="49" charset="-122"/>
                <a:ea typeface="黑体" panose="02010609060101010101" pitchFamily="49" charset="-122"/>
              </a:rPr>
              <a:t>，每个环状</a:t>
            </a:r>
            <a:r>
              <a:rPr lang="en-US" altLang="zh-CN" sz="2400" dirty="0">
                <a:latin typeface="黑体" panose="02010609060101010101" pitchFamily="49" charset="-122"/>
                <a:ea typeface="黑体" panose="02010609060101010101" pitchFamily="49" charset="-122"/>
              </a:rPr>
              <a:t>rDNA</a:t>
            </a:r>
            <a:r>
              <a:rPr lang="zh-CN" altLang="en-US" sz="2400" dirty="0">
                <a:latin typeface="黑体" panose="02010609060101010101" pitchFamily="49" charset="-122"/>
                <a:ea typeface="黑体" panose="02010609060101010101" pitchFamily="49" charset="-122"/>
              </a:rPr>
              <a:t>分子可能来自基因组上的一个</a:t>
            </a:r>
            <a:r>
              <a:rPr lang="en-US" altLang="zh-CN" sz="2400" dirty="0">
                <a:latin typeface="黑体" panose="02010609060101010101" pitchFamily="49" charset="-122"/>
                <a:ea typeface="黑体" panose="02010609060101010101" pitchFamily="49" charset="-122"/>
              </a:rPr>
              <a:t>rDNA</a:t>
            </a:r>
            <a:r>
              <a:rPr lang="zh-CN" altLang="en-US" sz="2400" dirty="0">
                <a:latin typeface="黑体" panose="02010609060101010101" pitchFamily="49" charset="-122"/>
                <a:ea typeface="黑体" panose="02010609060101010101" pitchFamily="49" charset="-122"/>
              </a:rPr>
              <a:t>拷贝并含间隔区在内</a:t>
            </a:r>
            <a:r>
              <a:rPr lang="zh-CN" altLang="en-US" sz="2400" dirty="0" smtClean="0">
                <a:latin typeface="黑体" panose="02010609060101010101" pitchFamily="49" charset="-122"/>
                <a:ea typeface="黑体" panose="02010609060101010101" pitchFamily="49" charset="-122"/>
              </a:rPr>
              <a:t>。</a:t>
            </a:r>
            <a:r>
              <a:rPr lang="en-US" altLang="zh-CN" sz="2400" dirty="0" smtClean="0">
                <a:solidFill>
                  <a:srgbClr val="FFFF00"/>
                </a:solidFill>
                <a:latin typeface="黑体" panose="02010609060101010101" pitchFamily="49" charset="-122"/>
                <a:ea typeface="黑体" panose="02010609060101010101" pitchFamily="49" charset="-122"/>
              </a:rPr>
              <a:t>rDNA</a:t>
            </a:r>
            <a:r>
              <a:rPr lang="zh-CN" altLang="en-US" sz="2400" dirty="0">
                <a:solidFill>
                  <a:srgbClr val="FFFF00"/>
                </a:solidFill>
                <a:latin typeface="黑体" panose="02010609060101010101" pitchFamily="49" charset="-122"/>
                <a:ea typeface="黑体" panose="02010609060101010101" pitchFamily="49" charset="-122"/>
              </a:rPr>
              <a:t>扩增就以此环状</a:t>
            </a:r>
            <a:r>
              <a:rPr lang="en-US" altLang="zh-CN" sz="2400" dirty="0">
                <a:solidFill>
                  <a:srgbClr val="FFFF00"/>
                </a:solidFill>
                <a:latin typeface="黑体" panose="02010609060101010101" pitchFamily="49" charset="-122"/>
                <a:ea typeface="黑体" panose="02010609060101010101" pitchFamily="49" charset="-122"/>
              </a:rPr>
              <a:t>rDNA</a:t>
            </a:r>
            <a:r>
              <a:rPr lang="zh-CN" altLang="en-US" sz="2400" dirty="0">
                <a:solidFill>
                  <a:srgbClr val="FFFF00"/>
                </a:solidFill>
                <a:latin typeface="黑体" panose="02010609060101010101" pitchFamily="49" charset="-122"/>
                <a:ea typeface="黑体" panose="02010609060101010101" pitchFamily="49" charset="-122"/>
              </a:rPr>
              <a:t>重复单位作为模板，以滚环方式进行复制。</a:t>
            </a:r>
            <a:r>
              <a:rPr lang="zh-CN" altLang="en-US" sz="2400" dirty="0">
                <a:latin typeface="黑体" panose="02010609060101010101" pitchFamily="49" charset="-122"/>
                <a:ea typeface="黑体" panose="02010609060101010101" pitchFamily="49" charset="-122"/>
              </a:rPr>
              <a:t>扩增后的</a:t>
            </a:r>
            <a:r>
              <a:rPr lang="en-US" altLang="zh-CN" sz="2400" dirty="0">
                <a:latin typeface="黑体" panose="02010609060101010101" pitchFamily="49" charset="-122"/>
                <a:ea typeface="黑体" panose="02010609060101010101" pitchFamily="49" charset="-122"/>
              </a:rPr>
              <a:t>rDNA</a:t>
            </a:r>
            <a:r>
              <a:rPr lang="zh-CN" altLang="en-US" sz="2400" dirty="0">
                <a:latin typeface="黑体" panose="02010609060101010101" pitchFamily="49" charset="-122"/>
                <a:ea typeface="黑体" panose="02010609060101010101" pitchFamily="49" charset="-122"/>
              </a:rPr>
              <a:t>虽然不在染色体上，但仍包含在核仁中，每一个核仁中包含一个复制单位，因此卵细胞核中的核仁数往往增加到几百个。当卵细胞成熟后， </a:t>
            </a:r>
            <a:r>
              <a:rPr lang="en-US" altLang="zh-CN" sz="2400" dirty="0">
                <a:latin typeface="黑体" panose="02010609060101010101" pitchFamily="49" charset="-122"/>
                <a:ea typeface="黑体" panose="02010609060101010101" pitchFamily="49" charset="-122"/>
              </a:rPr>
              <a:t>rDNA</a:t>
            </a:r>
            <a:r>
              <a:rPr lang="zh-CN" altLang="en-US" sz="2400" dirty="0">
                <a:latin typeface="黑体" panose="02010609060101010101" pitchFamily="49" charset="-122"/>
                <a:ea typeface="黑体" panose="02010609060101010101" pitchFamily="49" charset="-122"/>
              </a:rPr>
              <a:t>便失去了继续存在的意义，因而非但扩增停止，而且所扩增的</a:t>
            </a:r>
            <a:r>
              <a:rPr lang="en-US" altLang="zh-CN" sz="2400" dirty="0">
                <a:latin typeface="黑体" panose="02010609060101010101" pitchFamily="49" charset="-122"/>
                <a:ea typeface="黑体" panose="02010609060101010101" pitchFamily="49" charset="-122"/>
              </a:rPr>
              <a:t>rDNA</a:t>
            </a:r>
            <a:r>
              <a:rPr lang="zh-CN" altLang="en-US" sz="2400" dirty="0">
                <a:latin typeface="黑体" panose="02010609060101010101" pitchFamily="49" charset="-122"/>
                <a:ea typeface="黑体" panose="02010609060101010101" pitchFamily="49" charset="-122"/>
              </a:rPr>
              <a:t>也开始逐渐降解。当受精卵分裂至数百个细胞后，这类染色体外的</a:t>
            </a:r>
            <a:r>
              <a:rPr lang="en-US" altLang="zh-CN" sz="2400" dirty="0">
                <a:latin typeface="黑体" panose="02010609060101010101" pitchFamily="49" charset="-122"/>
                <a:ea typeface="黑体" panose="02010609060101010101" pitchFamily="49" charset="-122"/>
              </a:rPr>
              <a:t>rDNA</a:t>
            </a:r>
            <a:r>
              <a:rPr lang="zh-CN" altLang="en-US" sz="2400" dirty="0">
                <a:latin typeface="黑体" panose="02010609060101010101" pitchFamily="49" charset="-122"/>
                <a:ea typeface="黑体" panose="02010609060101010101" pitchFamily="49" charset="-122"/>
              </a:rPr>
              <a:t>分子便完全消失了。</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a:ln/>
        </p:spPr>
        <p:txBody>
          <a:bodyPr vert="horz" wrap="square" lIns="91440" tIns="45720" rIns="91440" bIns="45720" anchor="ctr" anchorCtr="0"/>
          <a:lstStyle/>
          <a:p>
            <a:endParaRPr lang="zh-CN" altLang="en-US" dirty="0"/>
          </a:p>
        </p:txBody>
      </p:sp>
      <p:pic>
        <p:nvPicPr>
          <p:cNvPr id="69635" name="Picture 5" descr="image031"/>
          <p:cNvPicPr>
            <a:picLocks noChangeAspect="1"/>
          </p:cNvPicPr>
          <p:nvPr/>
        </p:nvPicPr>
        <p:blipFill>
          <a:blip r:embed="rId2"/>
          <a:stretch>
            <a:fillRect/>
          </a:stretch>
        </p:blipFill>
        <p:spPr>
          <a:xfrm>
            <a:off x="1066800" y="685800"/>
            <a:ext cx="7377113" cy="5562600"/>
          </a:xfrm>
          <a:prstGeom prst="rect">
            <a:avLst/>
          </a:prstGeom>
          <a:noFill/>
          <a:ln w="9525">
            <a:noFill/>
          </a:ln>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p:cNvSpPr>
          <p:nvPr>
            <p:ph idx="1"/>
          </p:nvPr>
        </p:nvSpPr>
        <p:spPr>
          <a:xfrm>
            <a:off x="304912" y="838200"/>
            <a:ext cx="8686572" cy="5638720"/>
          </a:xfrm>
          <a:ln/>
        </p:spPr>
        <p:txBody>
          <a:bodyPr vert="horz" wrap="square" lIns="91440" tIns="45720" rIns="91440" bIns="45720" anchor="t" anchorCtr="0"/>
          <a:lstStyle/>
          <a:p>
            <a:pPr marL="0" indent="0">
              <a:lnSpc>
                <a:spcPct val="140000"/>
              </a:lnSpc>
              <a:buNone/>
            </a:pPr>
            <a:r>
              <a:rPr lang="en-US" altLang="zh-CN" sz="2800" dirty="0" smtClean="0">
                <a:latin typeface="+mn-ea"/>
              </a:rPr>
              <a:t>(</a:t>
            </a:r>
            <a:r>
              <a:rPr lang="en-US" altLang="zh-CN" sz="2800" dirty="0">
                <a:latin typeface="+mn-ea"/>
              </a:rPr>
              <a:t>1)</a:t>
            </a:r>
            <a:r>
              <a:rPr lang="zh-CN" altLang="en-US" sz="2800" dirty="0">
                <a:solidFill>
                  <a:srgbClr val="FFFF00"/>
                </a:solidFill>
                <a:latin typeface="+mn-ea"/>
              </a:rPr>
              <a:t>由于发育过程的需要而出现基因扩增现象</a:t>
            </a:r>
            <a:r>
              <a:rPr lang="en-US" altLang="zh-CN" sz="2800" dirty="0">
                <a:latin typeface="+mn-ea"/>
              </a:rPr>
              <a:t>:</a:t>
            </a:r>
            <a:r>
              <a:rPr lang="zh-CN" altLang="en-US" sz="2800" dirty="0">
                <a:latin typeface="+mn-ea"/>
              </a:rPr>
              <a:t>在一些昆虫、两栖动物、鱼类的卵母细胞发育中和原生动物的大核形成过程中都观察到</a:t>
            </a:r>
            <a:r>
              <a:rPr lang="en-US" altLang="zh-CN" sz="2800" dirty="0">
                <a:latin typeface="+mn-ea"/>
              </a:rPr>
              <a:t>rDNA</a:t>
            </a:r>
            <a:r>
              <a:rPr lang="zh-CN" altLang="en-US" sz="2800" dirty="0">
                <a:latin typeface="+mn-ea"/>
              </a:rPr>
              <a:t>扩增</a:t>
            </a:r>
            <a:r>
              <a:rPr lang="en-US" altLang="zh-CN" sz="2800" dirty="0">
                <a:latin typeface="+mn-ea"/>
              </a:rPr>
              <a:t>;</a:t>
            </a:r>
          </a:p>
          <a:p>
            <a:pPr marL="0" indent="0">
              <a:lnSpc>
                <a:spcPct val="140000"/>
              </a:lnSpc>
              <a:buNone/>
            </a:pPr>
            <a:r>
              <a:rPr lang="en-US" altLang="zh-CN" sz="2800" dirty="0" smtClean="0">
                <a:latin typeface="+mn-ea"/>
              </a:rPr>
              <a:t>(</a:t>
            </a:r>
            <a:r>
              <a:rPr lang="en-US" altLang="zh-CN" sz="2800" dirty="0">
                <a:latin typeface="+mn-ea"/>
              </a:rPr>
              <a:t>2) </a:t>
            </a:r>
            <a:r>
              <a:rPr lang="zh-CN" altLang="en-US" sz="2800" dirty="0">
                <a:solidFill>
                  <a:srgbClr val="FFFF00"/>
                </a:solidFill>
                <a:latin typeface="+mn-ea"/>
              </a:rPr>
              <a:t>外界环境条件的改变，也会造成基因扩增</a:t>
            </a:r>
            <a:r>
              <a:rPr lang="en-US" altLang="zh-CN" sz="2800" dirty="0">
                <a:solidFill>
                  <a:srgbClr val="FFFF00"/>
                </a:solidFill>
                <a:latin typeface="+mn-ea"/>
              </a:rPr>
              <a:t>:</a:t>
            </a:r>
            <a:r>
              <a:rPr lang="zh-CN" altLang="en-US" sz="2800" dirty="0">
                <a:latin typeface="+mn-ea"/>
              </a:rPr>
              <a:t>在哺乳动物离体培养的细胞系中加入二氢叶酸还原酶（ </a:t>
            </a:r>
            <a:r>
              <a:rPr lang="en-US" altLang="zh-CN" sz="2800" dirty="0">
                <a:latin typeface="+mn-ea"/>
              </a:rPr>
              <a:t>dihydrofolate reductase</a:t>
            </a:r>
            <a:r>
              <a:rPr lang="zh-CN" altLang="en-US" sz="2800" dirty="0">
                <a:latin typeface="+mn-ea"/>
              </a:rPr>
              <a:t>，</a:t>
            </a:r>
            <a:r>
              <a:rPr lang="en-US" altLang="zh-CN" sz="2800" dirty="0">
                <a:latin typeface="+mn-ea"/>
              </a:rPr>
              <a:t>DHFR</a:t>
            </a:r>
            <a:r>
              <a:rPr lang="zh-CN" altLang="en-US" sz="2800" dirty="0">
                <a:latin typeface="+mn-ea"/>
              </a:rPr>
              <a:t>）的抑制剂氨甲蝶呤（ </a:t>
            </a:r>
            <a:r>
              <a:rPr lang="en-US" altLang="zh-CN" sz="2800" dirty="0">
                <a:latin typeface="+mn-ea"/>
              </a:rPr>
              <a:t>methotrexate</a:t>
            </a:r>
            <a:r>
              <a:rPr lang="zh-CN" altLang="en-US" sz="2800" dirty="0">
                <a:latin typeface="+mn-ea"/>
              </a:rPr>
              <a:t>，</a:t>
            </a:r>
            <a:r>
              <a:rPr lang="en-US" altLang="zh-CN" sz="2800" dirty="0">
                <a:latin typeface="+mn-ea"/>
              </a:rPr>
              <a:t>M TX</a:t>
            </a:r>
            <a:r>
              <a:rPr lang="zh-CN" altLang="en-US" sz="2800" dirty="0">
                <a:latin typeface="+mn-ea"/>
              </a:rPr>
              <a:t>）后，可以使该酶的结构基因</a:t>
            </a:r>
            <a:r>
              <a:rPr lang="en-US" altLang="zh-CN" sz="2800" i="1" dirty="0">
                <a:latin typeface="+mn-ea"/>
              </a:rPr>
              <a:t>dhfr</a:t>
            </a:r>
            <a:r>
              <a:rPr lang="zh-CN" altLang="en-US" sz="2800" dirty="0">
                <a:latin typeface="+mn-ea"/>
              </a:rPr>
              <a:t>扩增达到</a:t>
            </a:r>
            <a:r>
              <a:rPr lang="en-US" altLang="zh-CN" sz="2800" dirty="0">
                <a:latin typeface="+mn-ea"/>
              </a:rPr>
              <a:t>40</a:t>
            </a:r>
            <a:r>
              <a:rPr lang="zh-CN" altLang="en-US" sz="2800" dirty="0">
                <a:latin typeface="+mn-ea"/>
              </a:rPr>
              <a:t>～ </a:t>
            </a:r>
            <a:r>
              <a:rPr lang="en-US" altLang="zh-CN" sz="2800" dirty="0">
                <a:latin typeface="+mn-ea"/>
              </a:rPr>
              <a:t>400</a:t>
            </a:r>
            <a:r>
              <a:rPr lang="zh-CN" altLang="en-US" sz="2800" dirty="0">
                <a:latin typeface="+mn-ea"/>
              </a:rPr>
              <a:t>个拷贝，于是细胞产生更高的酶活性来增强对氨甲蝶呤的抗性。</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p:nvPr>
        </p:nvSpPr>
        <p:spPr>
          <a:xfrm>
            <a:off x="533506" y="481628"/>
            <a:ext cx="8229600" cy="685876"/>
          </a:xfrm>
          <a:ln/>
        </p:spPr>
        <p:txBody>
          <a:bodyPr vert="horz" wrap="square" lIns="91440" tIns="45720" rIns="91440" bIns="45720" anchor="ctr" anchorCtr="0"/>
          <a:lstStyle/>
          <a:p>
            <a:r>
              <a:rPr lang="en-US" altLang="zh-CN" sz="3200" dirty="0">
                <a:solidFill>
                  <a:srgbClr val="FFFF00"/>
                </a:solidFill>
                <a:latin typeface="华文新魏" pitchFamily="2" charset="-122"/>
                <a:ea typeface="华文新魏" pitchFamily="2" charset="-122"/>
              </a:rPr>
              <a:t>7.5.3</a:t>
            </a:r>
            <a:r>
              <a:rPr lang="zh-CN" altLang="en-US" sz="3200" dirty="0">
                <a:solidFill>
                  <a:srgbClr val="FFFF00"/>
                </a:solidFill>
                <a:latin typeface="华文新魏" pitchFamily="2" charset="-122"/>
                <a:ea typeface="华文新魏" pitchFamily="2" charset="-122"/>
              </a:rPr>
              <a:t>　</a:t>
            </a:r>
            <a:r>
              <a:rPr lang="zh-CN" altLang="en-US" sz="3200" dirty="0">
                <a:solidFill>
                  <a:srgbClr val="FFFF00"/>
                </a:solidFill>
                <a:latin typeface="黑体" panose="02010609060101010101" pitchFamily="49" charset="-122"/>
                <a:ea typeface="黑体" panose="02010609060101010101" pitchFamily="49" charset="-122"/>
              </a:rPr>
              <a:t>基因</a:t>
            </a:r>
            <a:r>
              <a:rPr lang="zh-CN" altLang="en-US" sz="3200" dirty="0" smtClean="0">
                <a:solidFill>
                  <a:srgbClr val="FFFF00"/>
                </a:solidFill>
                <a:latin typeface="黑体" panose="02010609060101010101" pitchFamily="49" charset="-122"/>
                <a:ea typeface="黑体" panose="02010609060101010101" pitchFamily="49" charset="-122"/>
              </a:rPr>
              <a:t>重排</a:t>
            </a:r>
            <a:r>
              <a:rPr lang="zh-CN" altLang="en-US" sz="3200" dirty="0">
                <a:solidFill>
                  <a:srgbClr val="FFFF00"/>
                </a:solidFill>
                <a:latin typeface="黑体" panose="02010609060101010101" pitchFamily="49" charset="-122"/>
                <a:ea typeface="黑体" panose="02010609060101010101" pitchFamily="49" charset="-122"/>
              </a:rPr>
              <a:t>（ </a:t>
            </a:r>
            <a:r>
              <a:rPr lang="en-US" altLang="zh-CN" sz="3200" dirty="0">
                <a:solidFill>
                  <a:srgbClr val="FFFF00"/>
                </a:solidFill>
                <a:latin typeface="黑体" panose="02010609060101010101" pitchFamily="49" charset="-122"/>
                <a:ea typeface="黑体" panose="02010609060101010101" pitchFamily="49" charset="-122"/>
              </a:rPr>
              <a:t>gene rearrangement </a:t>
            </a:r>
            <a:r>
              <a:rPr lang="zh-CN" altLang="en-US" sz="3200" dirty="0">
                <a:solidFill>
                  <a:srgbClr val="FFFF00"/>
                </a:solidFill>
                <a:latin typeface="黑体" panose="02010609060101010101" pitchFamily="49" charset="-122"/>
                <a:ea typeface="黑体" panose="02010609060101010101" pitchFamily="49" charset="-122"/>
              </a:rPr>
              <a:t>）</a:t>
            </a:r>
          </a:p>
        </p:txBody>
      </p:sp>
      <p:sp>
        <p:nvSpPr>
          <p:cNvPr id="71683" name="Rectangle 3"/>
          <p:cNvSpPr>
            <a:spLocks noGrp="1"/>
          </p:cNvSpPr>
          <p:nvPr>
            <p:ph idx="1"/>
          </p:nvPr>
        </p:nvSpPr>
        <p:spPr>
          <a:xfrm>
            <a:off x="381110" y="1160515"/>
            <a:ext cx="4343286" cy="5562600"/>
          </a:xfrm>
          <a:ln/>
        </p:spPr>
        <p:txBody>
          <a:bodyPr vert="horz" wrap="square" lIns="91440" tIns="45720" rIns="91440" bIns="45720" anchor="t" anchorCtr="0"/>
          <a:lstStyle/>
          <a:p>
            <a:pPr marL="0" indent="0">
              <a:buNone/>
            </a:pPr>
            <a:r>
              <a:rPr lang="en-US" altLang="zh-CN" sz="2000" b="1" dirty="0"/>
              <a:t> </a:t>
            </a:r>
            <a:r>
              <a:rPr lang="zh-CN" altLang="en-US" sz="2400" dirty="0" smtClean="0">
                <a:solidFill>
                  <a:srgbClr val="FFFF00"/>
                </a:solidFill>
                <a:latin typeface="Comic Sans MS" panose="030F0702030302020204" pitchFamily="66" charset="0"/>
                <a:ea typeface="黑体" panose="02010609060101010101" pitchFamily="49" charset="-122"/>
              </a:rPr>
              <a:t>基因重排是</a:t>
            </a:r>
            <a:r>
              <a:rPr lang="zh-CN" altLang="en-US" sz="2400" dirty="0">
                <a:solidFill>
                  <a:srgbClr val="FFFF00"/>
                </a:solidFill>
                <a:latin typeface="Comic Sans MS" panose="030F0702030302020204" pitchFamily="66" charset="0"/>
                <a:ea typeface="黑体" panose="02010609060101010101" pitchFamily="49" charset="-122"/>
              </a:rPr>
              <a:t>指</a:t>
            </a:r>
            <a:r>
              <a:rPr lang="en-US" altLang="zh-CN" sz="2400" dirty="0">
                <a:solidFill>
                  <a:srgbClr val="FFFF00"/>
                </a:solidFill>
                <a:latin typeface="Comic Sans MS" panose="030F0702030302020204" pitchFamily="66" charset="0"/>
                <a:ea typeface="黑体" panose="02010609060101010101" pitchFamily="49" charset="-122"/>
              </a:rPr>
              <a:t>DNA</a:t>
            </a:r>
            <a:r>
              <a:rPr lang="zh-CN" altLang="en-US" sz="2400" dirty="0">
                <a:solidFill>
                  <a:srgbClr val="FFFF00"/>
                </a:solidFill>
                <a:latin typeface="Comic Sans MS" panose="030F0702030302020204" pitchFamily="66" charset="0"/>
                <a:ea typeface="黑体" panose="02010609060101010101" pitchFamily="49" charset="-122"/>
              </a:rPr>
              <a:t>分子的核苷酸序列的重新排列，序列的重排不仅可形成新的基因，还可调节基因的表达。</a:t>
            </a:r>
          </a:p>
          <a:p>
            <a:pPr marL="0" indent="0">
              <a:buNone/>
            </a:pPr>
            <a:r>
              <a:rPr lang="zh-CN" altLang="en-US" sz="2400" dirty="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酿酒酵母中</a:t>
            </a:r>
            <a:r>
              <a:rPr lang="zh-CN" altLang="en-US" sz="2400" dirty="0">
                <a:latin typeface="Comic Sans MS" panose="030F0702030302020204" pitchFamily="66" charset="0"/>
                <a:ea typeface="黑体" panose="02010609060101010101" pitchFamily="49" charset="-122"/>
              </a:rPr>
              <a:t>接合型（ </a:t>
            </a:r>
            <a:r>
              <a:rPr lang="en-US" altLang="zh-CN" sz="2400" dirty="0">
                <a:latin typeface="Comic Sans MS" panose="030F0702030302020204" pitchFamily="66" charset="0"/>
                <a:ea typeface="黑体" panose="02010609060101010101" pitchFamily="49" charset="-122"/>
              </a:rPr>
              <a:t>mating types</a:t>
            </a:r>
            <a:r>
              <a:rPr lang="zh-CN" altLang="en-US" sz="2400" dirty="0">
                <a:latin typeface="Comic Sans MS" panose="030F0702030302020204" pitchFamily="66" charset="0"/>
                <a:ea typeface="黑体" panose="02010609060101010101" pitchFamily="49" charset="-122"/>
              </a:rPr>
              <a:t>）的决定属于基因重排</a:t>
            </a:r>
          </a:p>
          <a:p>
            <a:pPr marL="0" indent="0">
              <a:buNone/>
            </a:pPr>
            <a:r>
              <a:rPr lang="zh-CN" altLang="en-US" sz="2400" dirty="0" smtClean="0">
                <a:latin typeface="Comic Sans MS" panose="030F0702030302020204" pitchFamily="66" charset="0"/>
                <a:ea typeface="黑体" panose="02010609060101010101" pitchFamily="49" charset="-122"/>
              </a:rPr>
              <a:t>单倍体</a:t>
            </a:r>
            <a:r>
              <a:rPr lang="zh-CN" altLang="en-US" sz="2400" dirty="0">
                <a:latin typeface="Comic Sans MS" panose="030F0702030302020204" pitchFamily="66" charset="0"/>
                <a:ea typeface="黑体" panose="02010609060101010101" pitchFamily="49" charset="-122"/>
              </a:rPr>
              <a:t>酵母有两种接合型</a:t>
            </a:r>
            <a:r>
              <a:rPr lang="en-US" altLang="zh-CN" sz="2400" dirty="0">
                <a:latin typeface="Comic Sans MS" panose="030F0702030302020204" pitchFamily="66" charset="0"/>
                <a:ea typeface="黑体" panose="02010609060101010101" pitchFamily="49" charset="-122"/>
              </a:rPr>
              <a:t>: </a:t>
            </a:r>
            <a:endParaRPr lang="en-US" altLang="zh-CN" sz="2400" dirty="0" smtClean="0">
              <a:latin typeface="Comic Sans MS" panose="030F0702030302020204" pitchFamily="66" charset="0"/>
              <a:ea typeface="黑体" panose="02010609060101010101" pitchFamily="49" charset="-122"/>
            </a:endParaRPr>
          </a:p>
          <a:p>
            <a:pPr marL="0" indent="0">
              <a:buNone/>
            </a:pPr>
            <a:r>
              <a:rPr lang="en-US" altLang="zh-CN" sz="2400" dirty="0" smtClean="0">
                <a:latin typeface="Comic Sans MS" panose="030F0702030302020204" pitchFamily="66" charset="0"/>
                <a:ea typeface="黑体" panose="02010609060101010101" pitchFamily="49" charset="-122"/>
              </a:rPr>
              <a:t>a   </a:t>
            </a:r>
            <a:r>
              <a:rPr lang="zh-CN" altLang="en-US" sz="2400" dirty="0">
                <a:latin typeface="Comic Sans MS" panose="030F0702030302020204" pitchFamily="66" charset="0"/>
                <a:ea typeface="黑体" panose="02010609060101010101" pitchFamily="49" charset="-122"/>
              </a:rPr>
              <a:t>由基因</a:t>
            </a:r>
            <a:r>
              <a:rPr lang="en-US" altLang="zh-CN" sz="2400" i="1" dirty="0">
                <a:latin typeface="Comic Sans MS" panose="030F0702030302020204" pitchFamily="66" charset="0"/>
                <a:ea typeface="黑体" panose="02010609060101010101" pitchFamily="49" charset="-122"/>
              </a:rPr>
              <a:t>Mata </a:t>
            </a:r>
            <a:r>
              <a:rPr lang="zh-CN" altLang="en-US" sz="2400" dirty="0">
                <a:latin typeface="Comic Sans MS" panose="030F0702030302020204" pitchFamily="66" charset="0"/>
                <a:ea typeface="黑体" panose="02010609060101010101" pitchFamily="49" charset="-122"/>
              </a:rPr>
              <a:t>控制</a:t>
            </a:r>
          </a:p>
          <a:p>
            <a:pPr marL="0" indent="0">
              <a:buNone/>
            </a:pPr>
            <a:r>
              <a:rPr lang="el-GR" altLang="zh-CN" sz="2400" i="1" dirty="0" smtClean="0">
                <a:latin typeface="Comic Sans MS" panose="030F0702030302020204" pitchFamily="66" charset="0"/>
                <a:ea typeface="黑体" panose="02010609060101010101" pitchFamily="49" charset="-122"/>
              </a:rPr>
              <a:t>α</a:t>
            </a:r>
            <a:r>
              <a:rPr lang="en-US" altLang="zh-CN" sz="2400" i="1" dirty="0" smtClean="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由基因</a:t>
            </a:r>
            <a:r>
              <a:rPr lang="en-US" altLang="zh-CN" sz="2400" i="1" dirty="0">
                <a:latin typeface="Comic Sans MS" panose="030F0702030302020204" pitchFamily="66" charset="0"/>
                <a:ea typeface="黑体" panose="02010609060101010101" pitchFamily="49" charset="-122"/>
              </a:rPr>
              <a:t>Matα</a:t>
            </a:r>
            <a:r>
              <a:rPr lang="en-US" altLang="zh-CN" sz="2400" dirty="0">
                <a:latin typeface="Comic Sans MS" panose="030F0702030302020204" pitchFamily="66" charset="0"/>
                <a:ea typeface="黑体" panose="02010609060101010101" pitchFamily="49" charset="-122"/>
              </a:rPr>
              <a:t> </a:t>
            </a:r>
            <a:r>
              <a:rPr lang="zh-CN" altLang="en-US" sz="2400" dirty="0" smtClean="0">
                <a:latin typeface="Comic Sans MS" panose="030F0702030302020204" pitchFamily="66" charset="0"/>
                <a:ea typeface="黑体" panose="02010609060101010101" pitchFamily="49" charset="-122"/>
              </a:rPr>
              <a:t>控制</a:t>
            </a:r>
            <a:endParaRPr lang="en-US" altLang="zh-CN" sz="2400" dirty="0" smtClean="0">
              <a:latin typeface="Comic Sans MS" panose="030F0702030302020204" pitchFamily="66" charset="0"/>
              <a:ea typeface="黑体" panose="02010609060101010101" pitchFamily="49" charset="-122"/>
            </a:endParaRPr>
          </a:p>
          <a:p>
            <a:pPr marL="0" indent="0">
              <a:buNone/>
            </a:pPr>
            <a:r>
              <a:rPr lang="zh-CN" altLang="en-US" sz="2400" dirty="0" smtClean="0">
                <a:latin typeface="Comic Sans MS" panose="030F0702030302020204" pitchFamily="66" charset="0"/>
                <a:ea typeface="黑体" panose="02010609060101010101" pitchFamily="49" charset="-122"/>
              </a:rPr>
              <a:t>两</a:t>
            </a:r>
            <a:r>
              <a:rPr lang="zh-CN" altLang="en-US" sz="2400" dirty="0">
                <a:latin typeface="Comic Sans MS" panose="030F0702030302020204" pitchFamily="66" charset="0"/>
                <a:ea typeface="黑体" panose="02010609060101010101" pitchFamily="49" charset="-122"/>
              </a:rPr>
              <a:t>个不同接合型细胞可接合，相同接合型细胞不能接合。</a:t>
            </a:r>
          </a:p>
          <a:p>
            <a:pPr marL="0" indent="0">
              <a:buNone/>
            </a:pP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 </a:t>
            </a:r>
            <a:endParaRPr lang="zh-CN" altLang="en-US" sz="2400" dirty="0">
              <a:latin typeface="Comic Sans MS" panose="030F0702030302020204" pitchFamily="66" charset="0"/>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4800594" y="1295455"/>
            <a:ext cx="4190889" cy="5427743"/>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p:cNvSpPr>
          <p:nvPr>
            <p:ph idx="1"/>
          </p:nvPr>
        </p:nvSpPr>
        <p:spPr>
          <a:xfrm>
            <a:off x="381000" y="685800"/>
            <a:ext cx="8229600" cy="5410200"/>
          </a:xfrm>
          <a:ln/>
        </p:spPr>
        <p:txBody>
          <a:bodyPr vert="horz" wrap="square" lIns="91440" tIns="45720" rIns="91440" bIns="45720" anchor="t" anchorCtr="0"/>
          <a:lstStyle/>
          <a:p>
            <a:pPr marL="0" indent="0">
              <a:lnSpc>
                <a:spcPct val="120000"/>
              </a:lnSpc>
              <a:buNone/>
            </a:pPr>
            <a:r>
              <a:rPr lang="en-US" altLang="zh-CN" sz="2800" dirty="0" smtClean="0">
                <a:latin typeface="Comic Sans MS" panose="030F0702030302020204" pitchFamily="66" charset="0"/>
                <a:ea typeface="黑体" panose="02010609060101010101" pitchFamily="49" charset="-122"/>
              </a:rPr>
              <a:t>a</a:t>
            </a:r>
            <a:r>
              <a:rPr lang="zh-CN" altLang="en-US" sz="2800" dirty="0">
                <a:latin typeface="Comic Sans MS" panose="030F0702030302020204" pitchFamily="66" charset="0"/>
                <a:ea typeface="黑体" panose="02010609060101010101" pitchFamily="49" charset="-122"/>
              </a:rPr>
              <a:t>型可以转变</a:t>
            </a:r>
            <a:r>
              <a:rPr lang="zh-CN" altLang="en-US" sz="2800" dirty="0">
                <a:latin typeface="Comic Sans MS" panose="030F0702030302020204" pitchFamily="66" charset="0"/>
                <a:ea typeface="黑体" panose="02010609060101010101" pitchFamily="49" charset="-122"/>
                <a:sym typeface="Wingdings 3" pitchFamily="18" charset="2"/>
              </a:rPr>
              <a:t></a:t>
            </a:r>
            <a:r>
              <a:rPr lang="en-US" altLang="zh-CN" sz="2800" i="1" dirty="0">
                <a:latin typeface="Comic Sans MS" panose="030F0702030302020204" pitchFamily="66" charset="0"/>
                <a:ea typeface="黑体" panose="02010609060101010101" pitchFamily="49" charset="-122"/>
              </a:rPr>
              <a:t>α</a:t>
            </a:r>
            <a:r>
              <a:rPr lang="zh-CN" altLang="en-US" sz="2800" dirty="0">
                <a:latin typeface="Comic Sans MS" panose="030F0702030302020204" pitchFamily="66" charset="0"/>
                <a:ea typeface="黑体" panose="02010609060101010101" pitchFamily="49" charset="-122"/>
              </a:rPr>
              <a:t>型，</a:t>
            </a:r>
            <a:r>
              <a:rPr lang="en-US" altLang="zh-CN" sz="2800" i="1" dirty="0">
                <a:latin typeface="Comic Sans MS" panose="030F0702030302020204" pitchFamily="66" charset="0"/>
                <a:ea typeface="黑体" panose="02010609060101010101" pitchFamily="49" charset="-122"/>
              </a:rPr>
              <a:t>α</a:t>
            </a:r>
            <a:r>
              <a:rPr lang="zh-CN" altLang="en-US" sz="2800" dirty="0">
                <a:latin typeface="Comic Sans MS" panose="030F0702030302020204" pitchFamily="66" charset="0"/>
                <a:ea typeface="黑体" panose="02010609060101010101" pitchFamily="49" charset="-122"/>
              </a:rPr>
              <a:t>型</a:t>
            </a:r>
            <a:r>
              <a:rPr lang="zh-CN" altLang="en-US" sz="2800" dirty="0">
                <a:latin typeface="Comic Sans MS" panose="030F0702030302020204" pitchFamily="66" charset="0"/>
                <a:ea typeface="黑体" panose="02010609060101010101" pitchFamily="49" charset="-122"/>
                <a:sym typeface="Wingdings 3" pitchFamily="18" charset="2"/>
              </a:rPr>
              <a:t></a:t>
            </a:r>
            <a:r>
              <a:rPr lang="en-US" altLang="zh-CN" sz="2800" dirty="0">
                <a:latin typeface="Comic Sans MS" panose="030F0702030302020204" pitchFamily="66" charset="0"/>
                <a:ea typeface="黑体" panose="02010609060101010101" pitchFamily="49" charset="-122"/>
              </a:rPr>
              <a:t>a</a:t>
            </a:r>
            <a:r>
              <a:rPr lang="zh-CN" altLang="en-US" sz="2800" dirty="0">
                <a:latin typeface="Comic Sans MS" panose="030F0702030302020204" pitchFamily="66" charset="0"/>
                <a:ea typeface="黑体" panose="02010609060101010101" pitchFamily="49" charset="-122"/>
              </a:rPr>
              <a:t>型。这种相互转化的现象称为</a:t>
            </a:r>
            <a:r>
              <a:rPr lang="zh-CN" altLang="en-US" sz="2800" dirty="0">
                <a:solidFill>
                  <a:srgbClr val="FFFF00"/>
                </a:solidFill>
                <a:latin typeface="Comic Sans MS" panose="030F0702030302020204" pitchFamily="66" charset="0"/>
                <a:ea typeface="黑体" panose="02010609060101010101" pitchFamily="49" charset="-122"/>
              </a:rPr>
              <a:t>接合型互变</a:t>
            </a:r>
            <a:r>
              <a:rPr lang="zh-CN" altLang="en-US" sz="2800" dirty="0">
                <a:latin typeface="Comic Sans MS" panose="030F0702030302020204" pitchFamily="66" charset="0"/>
                <a:ea typeface="黑体" panose="02010609060101010101" pitchFamily="49" charset="-122"/>
              </a:rPr>
              <a:t>（ </a:t>
            </a:r>
            <a:r>
              <a:rPr lang="en-US" altLang="zh-CN" sz="2800" dirty="0">
                <a:latin typeface="Comic Sans MS" panose="030F0702030302020204" pitchFamily="66" charset="0"/>
                <a:ea typeface="黑体" panose="02010609060101010101" pitchFamily="49" charset="-122"/>
              </a:rPr>
              <a:t>mating type interconversion</a:t>
            </a:r>
            <a:r>
              <a:rPr lang="zh-CN" altLang="en-US" sz="2800" dirty="0">
                <a:latin typeface="Comic Sans MS" panose="030F0702030302020204" pitchFamily="66" charset="0"/>
                <a:ea typeface="黑体" panose="02010609060101010101" pitchFamily="49" charset="-122"/>
              </a:rPr>
              <a:t>）</a:t>
            </a:r>
            <a:r>
              <a:rPr lang="zh-CN" altLang="en-US" sz="2800" dirty="0" smtClean="0">
                <a:latin typeface="Comic Sans MS" panose="030F0702030302020204" pitchFamily="66" charset="0"/>
                <a:ea typeface="黑体" panose="02010609060101010101" pitchFamily="49" charset="-122"/>
              </a:rPr>
              <a:t>。</a:t>
            </a:r>
            <a:r>
              <a:rPr lang="zh-CN" altLang="en-US" sz="2800" dirty="0" smtClean="0">
                <a:solidFill>
                  <a:srgbClr val="FFFF00"/>
                </a:solidFill>
                <a:latin typeface="Comic Sans MS" panose="030F0702030302020204" pitchFamily="66" charset="0"/>
                <a:ea typeface="黑体" panose="02010609060101010101" pitchFamily="49" charset="-122"/>
              </a:rPr>
              <a:t>不管</a:t>
            </a:r>
            <a:r>
              <a:rPr lang="zh-CN" altLang="en-US" sz="2800" dirty="0">
                <a:solidFill>
                  <a:srgbClr val="FFFF00"/>
                </a:solidFill>
                <a:latin typeface="Comic Sans MS" panose="030F0702030302020204" pitchFamily="66" charset="0"/>
                <a:ea typeface="黑体" panose="02010609060101010101" pitchFamily="49" charset="-122"/>
              </a:rPr>
              <a:t>起始为哪种接合型，由于</a:t>
            </a:r>
            <a:r>
              <a:rPr lang="en-US" altLang="zh-CN" sz="2800" i="1" dirty="0">
                <a:solidFill>
                  <a:srgbClr val="FFFF00"/>
                </a:solidFill>
                <a:latin typeface="Comic Sans MS" panose="030F0702030302020204" pitchFamily="66" charset="0"/>
                <a:ea typeface="黑体" panose="02010609060101010101" pitchFamily="49" charset="-122"/>
              </a:rPr>
              <a:t>HO</a:t>
            </a:r>
            <a:r>
              <a:rPr lang="en-US" altLang="zh-CN" sz="2800" dirty="0">
                <a:solidFill>
                  <a:srgbClr val="FFFF00"/>
                </a:solidFill>
                <a:latin typeface="Comic Sans MS" panose="030F0702030302020204" pitchFamily="66" charset="0"/>
                <a:ea typeface="黑体" panose="02010609060101010101" pitchFamily="49" charset="-122"/>
              </a:rPr>
              <a:t> </a:t>
            </a:r>
            <a:r>
              <a:rPr lang="zh-CN" altLang="en-US" sz="2800" dirty="0">
                <a:solidFill>
                  <a:srgbClr val="FFFF00"/>
                </a:solidFill>
                <a:latin typeface="Comic Sans MS" panose="030F0702030302020204" pitchFamily="66" charset="0"/>
                <a:ea typeface="黑体" panose="02010609060101010101" pitchFamily="49" charset="-122"/>
              </a:rPr>
              <a:t>基因的存在使酵母菌居群基因型发生变化，经几代后出现两种接合型细胞，并导致大量二倍体</a:t>
            </a:r>
            <a:r>
              <a:rPr lang="en-US" altLang="zh-CN" sz="2800" i="1" dirty="0">
                <a:solidFill>
                  <a:srgbClr val="FFFF00"/>
                </a:solidFill>
                <a:latin typeface="Comic Sans MS" panose="030F0702030302020204" pitchFamily="66" charset="0"/>
                <a:ea typeface="黑体" panose="02010609060101010101" pitchFamily="49" charset="-122"/>
              </a:rPr>
              <a:t>MATa</a:t>
            </a:r>
            <a:r>
              <a:rPr lang="zh-CN" altLang="en-US" sz="2800" dirty="0">
                <a:solidFill>
                  <a:srgbClr val="FFFF00"/>
                </a:solidFill>
                <a:latin typeface="Comic Sans MS" panose="030F0702030302020204" pitchFamily="66" charset="0"/>
                <a:ea typeface="黑体" panose="02010609060101010101" pitchFamily="49" charset="-122"/>
              </a:rPr>
              <a:t>／</a:t>
            </a:r>
            <a:r>
              <a:rPr lang="en-US" altLang="zh-CN" sz="2800" i="1" dirty="0">
                <a:solidFill>
                  <a:srgbClr val="FFFF00"/>
                </a:solidFill>
                <a:latin typeface="Comic Sans MS" panose="030F0702030302020204" pitchFamily="66" charset="0"/>
                <a:ea typeface="黑体" panose="02010609060101010101" pitchFamily="49" charset="-122"/>
              </a:rPr>
              <a:t>MATα</a:t>
            </a:r>
            <a:r>
              <a:rPr lang="en-US" altLang="zh-CN" sz="2800" dirty="0">
                <a:solidFill>
                  <a:srgbClr val="FFFF00"/>
                </a:solidFill>
                <a:latin typeface="Comic Sans MS" panose="030F0702030302020204" pitchFamily="66" charset="0"/>
                <a:ea typeface="黑体" panose="02010609060101010101" pitchFamily="49" charset="-122"/>
              </a:rPr>
              <a:t> </a:t>
            </a:r>
            <a:r>
              <a:rPr lang="zh-CN" altLang="en-US" sz="2800" dirty="0">
                <a:solidFill>
                  <a:srgbClr val="FFFF00"/>
                </a:solidFill>
                <a:latin typeface="Comic Sans MS" panose="030F0702030302020204" pitchFamily="66" charset="0"/>
                <a:ea typeface="黑体" panose="02010609060101010101" pitchFamily="49" charset="-122"/>
              </a:rPr>
              <a:t>形成，于是由单倍体居群转变为二倍体居群。</a:t>
            </a:r>
          </a:p>
          <a:p>
            <a:pPr marL="0" indent="0">
              <a:lnSpc>
                <a:spcPct val="120000"/>
              </a:lnSpc>
              <a:buNone/>
            </a:pPr>
            <a:r>
              <a:rPr lang="zh-CN" altLang="en-US" sz="2800" dirty="0">
                <a:latin typeface="Comic Sans MS" panose="030F0702030302020204" pitchFamily="66" charset="0"/>
                <a:ea typeface="黑体" panose="02010609060101010101" pitchFamily="49" charset="-122"/>
              </a:rPr>
              <a:t>       一个单倍体细胞同时存在着</a:t>
            </a:r>
            <a:r>
              <a:rPr lang="en-US" altLang="zh-CN" sz="2800" dirty="0">
                <a:latin typeface="Comic Sans MS" panose="030F0702030302020204" pitchFamily="66" charset="0"/>
                <a:ea typeface="黑体" panose="02010609060101010101" pitchFamily="49" charset="-122"/>
              </a:rPr>
              <a:t>Mata</a:t>
            </a:r>
            <a:r>
              <a:rPr lang="zh-CN" altLang="en-US" sz="2800" dirty="0">
                <a:latin typeface="Comic Sans MS" panose="030F0702030302020204" pitchFamily="66" charset="0"/>
                <a:ea typeface="黑体" panose="02010609060101010101" pitchFamily="49" charset="-122"/>
              </a:rPr>
              <a:t>和</a:t>
            </a:r>
            <a:r>
              <a:rPr lang="en-US" altLang="zh-CN" sz="2800" dirty="0">
                <a:latin typeface="Comic Sans MS" panose="030F0702030302020204" pitchFamily="66" charset="0"/>
                <a:ea typeface="黑体" panose="02010609060101010101" pitchFamily="49" charset="-122"/>
              </a:rPr>
              <a:t>Mat</a:t>
            </a:r>
            <a:r>
              <a:rPr lang="en-US" altLang="zh-CN" sz="2800" i="1" dirty="0">
                <a:latin typeface="Comic Sans MS" panose="030F0702030302020204" pitchFamily="66" charset="0"/>
                <a:ea typeface="黑体" panose="02010609060101010101" pitchFamily="49" charset="-122"/>
              </a:rPr>
              <a:t>α</a:t>
            </a:r>
            <a:r>
              <a:rPr lang="en-US" altLang="zh-CN" sz="2800" dirty="0">
                <a:latin typeface="Comic Sans MS" panose="030F0702030302020204" pitchFamily="66" charset="0"/>
                <a:ea typeface="黑体" panose="02010609060101010101" pitchFamily="49" charset="-122"/>
              </a:rPr>
              <a:t> </a:t>
            </a:r>
            <a:r>
              <a:rPr lang="zh-CN" altLang="en-US" sz="2800" dirty="0">
                <a:latin typeface="Comic Sans MS" panose="030F0702030302020204" pitchFamily="66" charset="0"/>
                <a:ea typeface="黑体" panose="02010609060101010101" pitchFamily="49" charset="-122"/>
              </a:rPr>
              <a:t>的遗传信息，但在特定时刻只有其中一个表达。</a:t>
            </a:r>
          </a:p>
          <a:p>
            <a:pPr marL="0" indent="0">
              <a:lnSpc>
                <a:spcPct val="120000"/>
              </a:lnSpc>
              <a:buNone/>
            </a:pPr>
            <a:endParaRPr lang="en-US" altLang="zh-CN" sz="2400" dirty="0">
              <a:latin typeface="Comic Sans MS" panose="030F0702030302020204" pitchFamily="66" charset="0"/>
              <a:ea typeface="黑体" panose="02010609060101010101" pitchFamily="49" charset="-122"/>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Box 6"/>
          <p:cNvSpPr txBox="1"/>
          <p:nvPr/>
        </p:nvSpPr>
        <p:spPr>
          <a:xfrm>
            <a:off x="2667000" y="287338"/>
            <a:ext cx="9540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zh-CN" altLang="en-US" sz="2000" b="1" dirty="0">
                <a:solidFill>
                  <a:srgbClr val="FFFF00"/>
                </a:solidFill>
              </a:rPr>
              <a:t>沉默盒</a:t>
            </a:r>
          </a:p>
        </p:txBody>
      </p:sp>
      <p:sp>
        <p:nvSpPr>
          <p:cNvPr id="74755" name="TextBox 7"/>
          <p:cNvSpPr txBox="1"/>
          <p:nvPr/>
        </p:nvSpPr>
        <p:spPr>
          <a:xfrm>
            <a:off x="6172200" y="287338"/>
            <a:ext cx="954088"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zh-CN" altLang="en-US" sz="2000" b="1" dirty="0">
                <a:solidFill>
                  <a:srgbClr val="FFFF00"/>
                </a:solidFill>
              </a:rPr>
              <a:t>沉默盒</a:t>
            </a:r>
          </a:p>
        </p:txBody>
      </p:sp>
      <p:sp>
        <p:nvSpPr>
          <p:cNvPr id="74756" name="TextBox 8"/>
          <p:cNvSpPr txBox="1"/>
          <p:nvPr/>
        </p:nvSpPr>
        <p:spPr>
          <a:xfrm>
            <a:off x="4419600" y="287338"/>
            <a:ext cx="958850"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a:spcBef>
                <a:spcPct val="0"/>
              </a:spcBef>
              <a:buClrTx/>
              <a:buNone/>
            </a:pPr>
            <a:r>
              <a:rPr lang="zh-CN" altLang="en-US" sz="2000" b="1" dirty="0">
                <a:solidFill>
                  <a:srgbClr val="FFFF00"/>
                </a:solidFill>
              </a:rPr>
              <a:t>活跃盒</a:t>
            </a:r>
          </a:p>
        </p:txBody>
      </p:sp>
      <p:pic>
        <p:nvPicPr>
          <p:cNvPr id="74757" name="Picture 6"/>
          <p:cNvPicPr>
            <a:picLocks noChangeAspect="1"/>
          </p:cNvPicPr>
          <p:nvPr/>
        </p:nvPicPr>
        <p:blipFill>
          <a:blip r:embed="rId2"/>
          <a:stretch>
            <a:fillRect/>
          </a:stretch>
        </p:blipFill>
        <p:spPr>
          <a:xfrm>
            <a:off x="2865438" y="655638"/>
            <a:ext cx="4129087" cy="6126162"/>
          </a:xfrm>
          <a:prstGeom prst="rect">
            <a:avLst/>
          </a:prstGeom>
          <a:noFill/>
          <a:ln w="9525">
            <a:noFill/>
          </a:ln>
        </p:spPr>
      </p:pic>
      <p:sp>
        <p:nvSpPr>
          <p:cNvPr id="2" name="文本框 1"/>
          <p:cNvSpPr txBox="1"/>
          <p:nvPr/>
        </p:nvSpPr>
        <p:spPr>
          <a:xfrm>
            <a:off x="5045710" y="2819400"/>
            <a:ext cx="224155" cy="368300"/>
          </a:xfrm>
          <a:prstGeom prst="rect">
            <a:avLst/>
          </a:prstGeom>
          <a:noFill/>
        </p:spPr>
        <p:txBody>
          <a:bodyPr wrap="square" rtlCol="0">
            <a:spAutoFit/>
          </a:bodyPr>
          <a:lstStyle/>
          <a:p>
            <a:r>
              <a:rPr lang="zh-CN" altLang="en-US" sz="1800">
                <a:solidFill>
                  <a:srgbClr val="FF0000"/>
                </a:solidFill>
                <a:cs typeface="Arial" panose="020B0604020202020204" pitchFamily="34" charset="0"/>
              </a:rPr>
              <a:t>α</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p:cNvSpPr>
          <p:nvPr>
            <p:ph idx="1"/>
          </p:nvPr>
        </p:nvSpPr>
        <p:spPr>
          <a:xfrm>
            <a:off x="533400" y="762000"/>
            <a:ext cx="8229600" cy="5257800"/>
          </a:xfrm>
          <a:ln/>
        </p:spPr>
        <p:txBody>
          <a:bodyPr vert="horz" wrap="square" lIns="91440" tIns="45720" rIns="91440" bIns="45720" anchor="t" anchorCtr="0"/>
          <a:lstStyle/>
          <a:p>
            <a:pPr marL="0" indent="0">
              <a:buNone/>
            </a:pPr>
            <a:r>
              <a:rPr lang="en-US" altLang="zh-CN" sz="2000" b="1" dirty="0"/>
              <a:t>        </a:t>
            </a:r>
            <a:r>
              <a:rPr lang="zh-CN" altLang="en-US" sz="2400" dirty="0">
                <a:latin typeface="Comic Sans MS" panose="030F0702030302020204" pitchFamily="66" charset="0"/>
                <a:ea typeface="黑体" panose="02010609060101010101" pitchFamily="49" charset="-122"/>
              </a:rPr>
              <a:t>分析表明在</a:t>
            </a:r>
            <a:r>
              <a:rPr lang="en-US" altLang="zh-CN" sz="2400" i="1" dirty="0">
                <a:latin typeface="Comic Sans MS" panose="030F0702030302020204" pitchFamily="66" charset="0"/>
                <a:ea typeface="黑体" panose="02010609060101010101" pitchFamily="49" charset="-122"/>
              </a:rPr>
              <a:t>MAT</a:t>
            </a:r>
            <a:r>
              <a:rPr lang="zh-CN" altLang="en-US" sz="2400" dirty="0">
                <a:latin typeface="Comic Sans MS" panose="030F0702030302020204" pitchFamily="66" charset="0"/>
                <a:ea typeface="黑体" panose="02010609060101010101" pitchFamily="49" charset="-122"/>
              </a:rPr>
              <a:t>基因的两侧座位上有两个基因。位于左侧的称为</a:t>
            </a:r>
            <a:r>
              <a:rPr lang="en-US" altLang="zh-CN" sz="2400" i="1" dirty="0">
                <a:latin typeface="Comic Sans MS" panose="030F0702030302020204" pitchFamily="66" charset="0"/>
                <a:ea typeface="黑体" panose="02010609060101010101" pitchFamily="49" charset="-122"/>
              </a:rPr>
              <a:t>HMLa</a:t>
            </a:r>
            <a:r>
              <a:rPr lang="zh-CN" altLang="en-US" sz="2400" dirty="0">
                <a:latin typeface="Comic Sans MS" panose="030F0702030302020204" pitchFamily="66" charset="0"/>
                <a:ea typeface="黑体" panose="02010609060101010101" pitchFamily="49" charset="-122"/>
              </a:rPr>
              <a:t>，它是使细胞由</a:t>
            </a:r>
            <a:r>
              <a:rPr lang="en-US" altLang="zh-CN" sz="2400" i="1" dirty="0">
                <a:latin typeface="Comic Sans MS" panose="030F0702030302020204" pitchFamily="66" charset="0"/>
                <a:ea typeface="黑体" panose="02010609060101010101" pitchFamily="49" charset="-122"/>
              </a:rPr>
              <a:t>α</a:t>
            </a:r>
            <a:r>
              <a:rPr lang="zh-CN" altLang="en-US" sz="2400" dirty="0">
                <a:latin typeface="Comic Sans MS" panose="030F0702030302020204" pitchFamily="66" charset="0"/>
                <a:ea typeface="黑体" panose="02010609060101010101" pitchFamily="49" charset="-122"/>
              </a:rPr>
              <a:t>型转变为</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型所必需的；</a:t>
            </a:r>
          </a:p>
          <a:p>
            <a:pPr marL="0" indent="0">
              <a:buNone/>
            </a:pPr>
            <a:r>
              <a:rPr lang="zh-CN" altLang="en-US" sz="2400" dirty="0">
                <a:latin typeface="Comic Sans MS" panose="030F0702030302020204" pitchFamily="66" charset="0"/>
                <a:ea typeface="黑体" panose="02010609060101010101" pitchFamily="49" charset="-122"/>
              </a:rPr>
              <a:t>位于右侧的称为</a:t>
            </a:r>
            <a:r>
              <a:rPr lang="en-US" altLang="zh-CN" sz="2400" i="1" dirty="0">
                <a:latin typeface="Comic Sans MS" panose="030F0702030302020204" pitchFamily="66" charset="0"/>
                <a:ea typeface="黑体" panose="02010609060101010101" pitchFamily="49" charset="-122"/>
              </a:rPr>
              <a:t>HMRα</a:t>
            </a:r>
            <a:r>
              <a:rPr lang="zh-CN" altLang="en-US" sz="2400" dirty="0">
                <a:latin typeface="Comic Sans MS" panose="030F0702030302020204" pitchFamily="66" charset="0"/>
                <a:ea typeface="黑体" panose="02010609060101010101" pitchFamily="49" charset="-122"/>
              </a:rPr>
              <a:t>，它是</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型转变为</a:t>
            </a:r>
            <a:r>
              <a:rPr lang="en-US" altLang="zh-CN" sz="2400" i="1" dirty="0">
                <a:latin typeface="Comic Sans MS" panose="030F0702030302020204" pitchFamily="66" charset="0"/>
                <a:ea typeface="黑体" panose="02010609060101010101" pitchFamily="49" charset="-122"/>
              </a:rPr>
              <a:t>α</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型所必需的。</a:t>
            </a:r>
          </a:p>
          <a:p>
            <a:pPr marL="0" indent="0">
              <a:buNone/>
            </a:pPr>
            <a:r>
              <a:rPr lang="zh-CN" altLang="en-US" sz="2400" dirty="0">
                <a:latin typeface="Comic Sans MS" panose="030F0702030302020204" pitchFamily="66" charset="0"/>
                <a:ea typeface="黑体" panose="02010609060101010101" pitchFamily="49" charset="-122"/>
              </a:rPr>
              <a:t>     </a:t>
            </a:r>
            <a:r>
              <a:rPr lang="zh-CN" altLang="en-US" sz="2400" dirty="0">
                <a:solidFill>
                  <a:srgbClr val="FFFF00"/>
                </a:solidFill>
                <a:latin typeface="Comic Sans MS" panose="030F0702030302020204" pitchFamily="66" charset="0"/>
                <a:ea typeface="黑体" panose="02010609060101010101" pitchFamily="49" charset="-122"/>
              </a:rPr>
              <a:t>盒子模型</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cassette model </a:t>
            </a:r>
            <a:r>
              <a:rPr lang="zh-CN" altLang="en-US" sz="2400" dirty="0">
                <a:latin typeface="Comic Sans MS" panose="030F0702030302020204" pitchFamily="66" charset="0"/>
                <a:ea typeface="黑体" panose="02010609060101010101" pitchFamily="49" charset="-122"/>
              </a:rPr>
              <a:t>）解释接合型互变的机制：</a:t>
            </a:r>
          </a:p>
          <a:p>
            <a:pPr marL="0" indent="0">
              <a:lnSpc>
                <a:spcPct val="120000"/>
              </a:lnSpc>
              <a:buNone/>
            </a:pPr>
            <a:r>
              <a:rPr lang="zh-CN" altLang="en-US" sz="2400" i="1" dirty="0">
                <a:latin typeface="Comic Sans MS" panose="030F0702030302020204" pitchFamily="66" charset="0"/>
                <a:ea typeface="黑体" panose="02010609060101010101" pitchFamily="49" charset="-122"/>
              </a:rPr>
              <a:t>      </a:t>
            </a:r>
            <a:r>
              <a:rPr lang="en-US" altLang="zh-CN" sz="2400" i="1" dirty="0">
                <a:latin typeface="Comic Sans MS" panose="030F0702030302020204" pitchFamily="66" charset="0"/>
                <a:ea typeface="黑体" panose="02010609060101010101" pitchFamily="49" charset="-122"/>
              </a:rPr>
              <a:t>MAT</a:t>
            </a:r>
            <a:r>
              <a:rPr lang="zh-CN" altLang="en-US" sz="2400" dirty="0">
                <a:latin typeface="Comic Sans MS" panose="030F0702030302020204" pitchFamily="66" charset="0"/>
                <a:ea typeface="黑体" panose="02010609060101010101" pitchFamily="49" charset="-122"/>
              </a:rPr>
              <a:t>位置上存在</a:t>
            </a:r>
            <a:r>
              <a:rPr lang="zh-CN" altLang="en-US" sz="2400" dirty="0">
                <a:solidFill>
                  <a:srgbClr val="FFFF00"/>
                </a:solidFill>
                <a:latin typeface="Comic Sans MS" panose="030F0702030302020204" pitchFamily="66" charset="0"/>
                <a:ea typeface="黑体" panose="02010609060101010101" pitchFamily="49" charset="-122"/>
              </a:rPr>
              <a:t>活跃盒</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active cassettes</a:t>
            </a:r>
            <a:r>
              <a:rPr lang="zh-CN" altLang="en-US" sz="2400" dirty="0">
                <a:latin typeface="Comic Sans MS" panose="030F0702030302020204" pitchFamily="66" charset="0"/>
                <a:ea typeface="黑体" panose="02010609060101010101" pitchFamily="49" charset="-122"/>
              </a:rPr>
              <a:t>） ，原来位置上的</a:t>
            </a:r>
            <a:r>
              <a:rPr lang="en-US" altLang="zh-CN" sz="2400" i="1" dirty="0">
                <a:latin typeface="Comic Sans MS" panose="030F0702030302020204" pitchFamily="66" charset="0"/>
                <a:ea typeface="黑体" panose="02010609060101010101" pitchFamily="49" charset="-122"/>
              </a:rPr>
              <a:t>HMLa</a:t>
            </a:r>
            <a:r>
              <a:rPr lang="zh-CN" altLang="en-US" sz="2400" dirty="0">
                <a:latin typeface="Comic Sans MS" panose="030F0702030302020204" pitchFamily="66" charset="0"/>
                <a:ea typeface="黑体" panose="02010609060101010101" pitchFamily="49" charset="-122"/>
              </a:rPr>
              <a:t>和</a:t>
            </a:r>
            <a:r>
              <a:rPr lang="en-US" altLang="zh-CN" sz="2400" dirty="0">
                <a:latin typeface="Comic Sans MS" panose="030F0702030302020204" pitchFamily="66" charset="0"/>
                <a:ea typeface="黑体" panose="02010609060101010101" pitchFamily="49" charset="-122"/>
              </a:rPr>
              <a:t>HMR</a:t>
            </a:r>
            <a:r>
              <a:rPr lang="en-US" altLang="zh-CN" sz="2400" i="1" dirty="0">
                <a:latin typeface="Comic Sans MS" panose="030F0702030302020204" pitchFamily="66" charset="0"/>
                <a:ea typeface="黑体" panose="02010609060101010101" pitchFamily="49" charset="-122"/>
              </a:rPr>
              <a:t>α</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基因都不表达，称为</a:t>
            </a:r>
            <a:r>
              <a:rPr lang="zh-CN" altLang="en-US" sz="2400" dirty="0">
                <a:solidFill>
                  <a:srgbClr val="FFFF00"/>
                </a:solidFill>
                <a:latin typeface="Comic Sans MS" panose="030F0702030302020204" pitchFamily="66" charset="0"/>
                <a:ea typeface="黑体" panose="02010609060101010101" pitchFamily="49" charset="-122"/>
              </a:rPr>
              <a:t>沉默盒</a:t>
            </a:r>
            <a:r>
              <a:rPr lang="zh-CN" altLang="en-US" sz="2400" dirty="0">
                <a:latin typeface="Comic Sans MS" panose="030F0702030302020204" pitchFamily="66" charset="0"/>
                <a:ea typeface="黑体" panose="02010609060101010101" pitchFamily="49" charset="-122"/>
              </a:rPr>
              <a:t>（ </a:t>
            </a:r>
            <a:r>
              <a:rPr lang="en-US" altLang="zh-CN" sz="2400" dirty="0">
                <a:latin typeface="Comic Sans MS" panose="030F0702030302020204" pitchFamily="66" charset="0"/>
                <a:ea typeface="黑体" panose="02010609060101010101" pitchFamily="49" charset="-122"/>
              </a:rPr>
              <a:t>silent cassettes</a:t>
            </a:r>
            <a:r>
              <a:rPr lang="zh-CN" altLang="en-US" sz="2400" dirty="0">
                <a:latin typeface="Comic Sans MS" panose="030F0702030302020204" pitchFamily="66" charset="0"/>
                <a:ea typeface="黑体" panose="02010609060101010101" pitchFamily="49" charset="-122"/>
              </a:rPr>
              <a:t>） ，当它们转移到</a:t>
            </a:r>
            <a:r>
              <a:rPr lang="en-US" altLang="zh-CN" sz="2400" i="1" dirty="0">
                <a:latin typeface="Comic Sans MS" panose="030F0702030302020204" pitchFamily="66" charset="0"/>
                <a:ea typeface="黑体" panose="02010609060101010101" pitchFamily="49" charset="-122"/>
              </a:rPr>
              <a:t>MAT</a:t>
            </a:r>
            <a:r>
              <a:rPr lang="zh-CN" altLang="en-US" sz="2400" dirty="0">
                <a:latin typeface="Comic Sans MS" panose="030F0702030302020204" pitchFamily="66" charset="0"/>
                <a:ea typeface="黑体" panose="02010609060101010101" pitchFamily="49" charset="-122"/>
              </a:rPr>
              <a:t>活跃盒时便表达，如</a:t>
            </a:r>
            <a:r>
              <a:rPr lang="en-US" altLang="zh-CN" sz="2400" i="1" dirty="0">
                <a:latin typeface="Comic Sans MS" panose="030F0702030302020204" pitchFamily="66" charset="0"/>
                <a:ea typeface="黑体" panose="02010609060101010101" pitchFamily="49" charset="-122"/>
              </a:rPr>
              <a:t>HMLa</a:t>
            </a:r>
            <a:r>
              <a:rPr lang="zh-CN" altLang="en-US" sz="2400" dirty="0">
                <a:latin typeface="Comic Sans MS" panose="030F0702030302020204" pitchFamily="66" charset="0"/>
                <a:ea typeface="黑体" panose="02010609060101010101" pitchFamily="49" charset="-122"/>
              </a:rPr>
              <a:t>转移到</a:t>
            </a:r>
            <a:r>
              <a:rPr lang="en-US" altLang="zh-CN" sz="2400" i="1" dirty="0">
                <a:latin typeface="Comic Sans MS" panose="030F0702030302020204" pitchFamily="66" charset="0"/>
                <a:ea typeface="黑体" panose="02010609060101010101" pitchFamily="49" charset="-122"/>
              </a:rPr>
              <a:t>MAT</a:t>
            </a:r>
            <a:r>
              <a:rPr lang="zh-CN" altLang="en-US" sz="2400" dirty="0">
                <a:latin typeface="Comic Sans MS" panose="030F0702030302020204" pitchFamily="66" charset="0"/>
                <a:ea typeface="黑体" panose="02010609060101010101" pitchFamily="49" charset="-122"/>
              </a:rPr>
              <a:t>座位上后细胞便呈</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型，但是当</a:t>
            </a:r>
            <a:r>
              <a:rPr lang="en-US" altLang="zh-CN" sz="2400" i="1" dirty="0">
                <a:latin typeface="Comic Sans MS" panose="030F0702030302020204" pitchFamily="66" charset="0"/>
                <a:ea typeface="黑体" panose="02010609060101010101" pitchFamily="49" charset="-122"/>
              </a:rPr>
              <a:t>HMRα</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转移到了</a:t>
            </a:r>
            <a:r>
              <a:rPr lang="en-US" altLang="zh-CN" sz="2400" i="1" dirty="0">
                <a:latin typeface="Comic Sans MS" panose="030F0702030302020204" pitchFamily="66" charset="0"/>
                <a:ea typeface="黑体" panose="02010609060101010101" pitchFamily="49" charset="-122"/>
              </a:rPr>
              <a:t>MAT</a:t>
            </a:r>
            <a:r>
              <a:rPr lang="zh-CN" altLang="en-US" sz="2400" dirty="0">
                <a:latin typeface="Comic Sans MS" panose="030F0702030302020204" pitchFamily="66" charset="0"/>
                <a:ea typeface="黑体" panose="02010609060101010101" pitchFamily="49" charset="-122"/>
              </a:rPr>
              <a:t>座位而取代了</a:t>
            </a:r>
            <a:r>
              <a:rPr lang="en-US" altLang="zh-CN" sz="2400" i="1" dirty="0">
                <a:latin typeface="Comic Sans MS" panose="030F0702030302020204" pitchFamily="66" charset="0"/>
                <a:ea typeface="黑体" panose="02010609060101010101" pitchFamily="49" charset="-122"/>
              </a:rPr>
              <a:t>HMLa</a:t>
            </a:r>
            <a:r>
              <a:rPr lang="zh-CN" altLang="en-US" sz="2400" dirty="0">
                <a:latin typeface="Comic Sans MS" panose="030F0702030302020204" pitchFamily="66" charset="0"/>
                <a:ea typeface="黑体" panose="02010609060101010101" pitchFamily="49" charset="-122"/>
              </a:rPr>
              <a:t>后，细胞便由</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型转变为</a:t>
            </a:r>
            <a:r>
              <a:rPr lang="en-US" altLang="zh-CN" sz="2400" i="1" dirty="0">
                <a:latin typeface="Comic Sans MS" panose="030F0702030302020204" pitchFamily="66" charset="0"/>
                <a:ea typeface="黑体" panose="02010609060101010101" pitchFamily="49" charset="-122"/>
              </a:rPr>
              <a:t>α</a:t>
            </a:r>
            <a:r>
              <a:rPr lang="zh-CN" altLang="en-US" sz="2400" dirty="0">
                <a:latin typeface="Comic Sans MS" panose="030F0702030302020204" pitchFamily="66" charset="0"/>
                <a:ea typeface="黑体" panose="02010609060101010101" pitchFamily="49" charset="-122"/>
              </a:rPr>
              <a:t>型。</a:t>
            </a:r>
            <a:r>
              <a:rPr lang="en-US" altLang="zh-CN" sz="2400" i="1" dirty="0">
                <a:latin typeface="Comic Sans MS" panose="030F0702030302020204" pitchFamily="66" charset="0"/>
                <a:ea typeface="黑体" panose="02010609060101010101" pitchFamily="49" charset="-122"/>
              </a:rPr>
              <a:t>MAT</a:t>
            </a:r>
            <a:r>
              <a:rPr lang="zh-CN" altLang="en-US" sz="2400" dirty="0">
                <a:latin typeface="Comic Sans MS" panose="030F0702030302020204" pitchFamily="66" charset="0"/>
                <a:ea typeface="黑体" panose="02010609060101010101" pitchFamily="49" charset="-122"/>
              </a:rPr>
              <a:t>位置出现</a:t>
            </a:r>
            <a:r>
              <a:rPr lang="en-US" altLang="zh-CN" sz="2400" i="1" dirty="0">
                <a:latin typeface="Comic Sans MS" panose="030F0702030302020204" pitchFamily="66" charset="0"/>
                <a:ea typeface="黑体" panose="02010609060101010101" pitchFamily="49" charset="-122"/>
              </a:rPr>
              <a:t>HML</a:t>
            </a:r>
            <a:r>
              <a:rPr lang="en-US" altLang="zh-CN" sz="2400" dirty="0">
                <a:latin typeface="Comic Sans MS" panose="030F0702030302020204" pitchFamily="66" charset="0"/>
                <a:ea typeface="黑体" panose="02010609060101010101" pitchFamily="49" charset="-122"/>
              </a:rPr>
              <a:t>a</a:t>
            </a:r>
            <a:r>
              <a:rPr lang="zh-CN" altLang="en-US" sz="2400" dirty="0">
                <a:latin typeface="Comic Sans MS" panose="030F0702030302020204" pitchFamily="66" charset="0"/>
                <a:ea typeface="黑体" panose="02010609060101010101" pitchFamily="49" charset="-122"/>
              </a:rPr>
              <a:t>或</a:t>
            </a:r>
            <a:r>
              <a:rPr lang="en-US" altLang="zh-CN" sz="2400" i="1" dirty="0">
                <a:latin typeface="Comic Sans MS" panose="030F0702030302020204" pitchFamily="66" charset="0"/>
                <a:ea typeface="黑体" panose="02010609060101010101" pitchFamily="49" charset="-122"/>
              </a:rPr>
              <a:t>HMRα</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后，原来位置上的</a:t>
            </a:r>
            <a:r>
              <a:rPr lang="en-US" altLang="zh-CN" sz="2400" i="1" dirty="0">
                <a:latin typeface="Comic Sans MS" panose="030F0702030302020204" pitchFamily="66" charset="0"/>
                <a:ea typeface="黑体" panose="02010609060101010101" pitchFamily="49" charset="-122"/>
              </a:rPr>
              <a:t>HMLa</a:t>
            </a:r>
            <a:r>
              <a:rPr lang="zh-CN" altLang="en-US" sz="2400" dirty="0">
                <a:latin typeface="Comic Sans MS" panose="030F0702030302020204" pitchFamily="66" charset="0"/>
                <a:ea typeface="黑体" panose="02010609060101010101" pitchFamily="49" charset="-122"/>
              </a:rPr>
              <a:t>或</a:t>
            </a:r>
            <a:r>
              <a:rPr lang="en-US" altLang="zh-CN" sz="2400" i="1" dirty="0">
                <a:latin typeface="Comic Sans MS" panose="030F0702030302020204" pitchFamily="66" charset="0"/>
                <a:ea typeface="黑体" panose="02010609060101010101" pitchFamily="49" charset="-122"/>
              </a:rPr>
              <a:t>HMRα</a:t>
            </a:r>
            <a:r>
              <a:rPr lang="en-US" altLang="zh-CN" sz="2400" dirty="0">
                <a:latin typeface="Comic Sans MS" panose="030F0702030302020204" pitchFamily="66" charset="0"/>
                <a:ea typeface="黑体" panose="02010609060101010101" pitchFamily="49" charset="-122"/>
              </a:rPr>
              <a:t> </a:t>
            </a:r>
            <a:r>
              <a:rPr lang="zh-CN" altLang="en-US" sz="2400" dirty="0">
                <a:latin typeface="Comic Sans MS" panose="030F0702030302020204" pitchFamily="66" charset="0"/>
                <a:ea typeface="黑体" panose="02010609060101010101" pitchFamily="49" charset="-122"/>
              </a:rPr>
              <a:t>并不消失，仍然保留一个拷贝的沉默盒</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464141" y="457278"/>
            <a:ext cx="8229600" cy="990658"/>
          </a:xfrm>
          <a:ln/>
        </p:spPr>
        <p:txBody>
          <a:bodyPr vert="horz" wrap="square" lIns="91440" tIns="45720" rIns="91440" bIns="45720" anchor="ctr" anchorCtr="0"/>
          <a:lstStyle/>
          <a:p>
            <a:r>
              <a:rPr lang="zh-CN" altLang="en-US" b="1" dirty="0">
                <a:solidFill>
                  <a:srgbClr val="FFFF00"/>
                </a:solidFill>
              </a:rPr>
              <a:t>作业</a:t>
            </a:r>
          </a:p>
        </p:txBody>
      </p:sp>
      <p:sp>
        <p:nvSpPr>
          <p:cNvPr id="76803" name="内容占位符 2"/>
          <p:cNvSpPr>
            <a:spLocks noGrp="1"/>
          </p:cNvSpPr>
          <p:nvPr>
            <p:ph idx="1"/>
          </p:nvPr>
        </p:nvSpPr>
        <p:spPr>
          <a:xfrm>
            <a:off x="457200" y="1600200"/>
            <a:ext cx="8458086" cy="3429000"/>
          </a:xfrm>
          <a:ln/>
        </p:spPr>
        <p:txBody>
          <a:bodyPr vert="horz" wrap="square" lIns="91440" tIns="45720" rIns="91440" bIns="45720" anchor="t" anchorCtr="0"/>
          <a:lstStyle/>
          <a:p>
            <a:pPr marL="0" indent="0">
              <a:buNone/>
            </a:pPr>
            <a:r>
              <a:rPr lang="en-US" altLang="zh-CN" sz="3600" dirty="0">
                <a:solidFill>
                  <a:srgbClr val="FFFF00"/>
                </a:solidFill>
                <a:latin typeface="黑体" panose="02010609060101010101" pitchFamily="49" charset="-122"/>
                <a:ea typeface="黑体" panose="02010609060101010101" pitchFamily="49" charset="-122"/>
              </a:rPr>
              <a:t> P170  4, 5</a:t>
            </a:r>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a:solidFill>
                  <a:srgbClr val="FFFF00"/>
                </a:solidFill>
                <a:latin typeface="黑体" panose="02010609060101010101" pitchFamily="49" charset="-122"/>
                <a:ea typeface="黑体" panose="02010609060101010101" pitchFamily="49" charset="-122"/>
              </a:rPr>
              <a:t>8</a:t>
            </a:r>
            <a:r>
              <a:rPr lang="zh-CN" altLang="en-US" sz="3600" dirty="0">
                <a:solidFill>
                  <a:srgbClr val="FFFF00"/>
                </a:solidFill>
                <a:latin typeface="黑体" panose="02010609060101010101" pitchFamily="49" charset="-122"/>
                <a:ea typeface="黑体" panose="02010609060101010101" pitchFamily="49" charset="-122"/>
              </a:rPr>
              <a:t>，</a:t>
            </a:r>
            <a:r>
              <a:rPr lang="en-US" altLang="zh-CN" sz="3600" dirty="0" smtClean="0">
                <a:solidFill>
                  <a:srgbClr val="FFFF00"/>
                </a:solidFill>
                <a:latin typeface="黑体" panose="02010609060101010101" pitchFamily="49" charset="-122"/>
                <a:ea typeface="黑体" panose="02010609060101010101" pitchFamily="49" charset="-122"/>
              </a:rPr>
              <a:t>9 </a:t>
            </a:r>
            <a:endParaRPr lang="en-US" altLang="zh-CN" sz="3600" dirty="0">
              <a:solidFill>
                <a:srgbClr val="FFFF00"/>
              </a:solidFill>
              <a:latin typeface="黑体" panose="02010609060101010101" pitchFamily="49" charset="-122"/>
              <a:ea typeface="黑体" panose="02010609060101010101" pitchFamily="49" charset="-122"/>
            </a:endParaRPr>
          </a:p>
          <a:p>
            <a:pPr marL="0" indent="0">
              <a:buNone/>
            </a:pPr>
            <a:r>
              <a:rPr lang="zh-CN" altLang="en-US" sz="3600" dirty="0">
                <a:solidFill>
                  <a:srgbClr val="FFFF00"/>
                </a:solidFill>
                <a:latin typeface="黑体" panose="02010609060101010101" pitchFamily="49" charset="-122"/>
                <a:ea typeface="黑体" panose="02010609060101010101" pitchFamily="49" charset="-122"/>
              </a:rPr>
              <a:t> </a:t>
            </a:r>
            <a:r>
              <a:rPr lang="en-US" altLang="zh-CN" sz="3600" dirty="0">
                <a:solidFill>
                  <a:srgbClr val="FFFF00"/>
                </a:solidFill>
                <a:latin typeface="黑体" panose="02010609060101010101" pitchFamily="49" charset="-122"/>
                <a:ea typeface="黑体" panose="02010609060101010101" pitchFamily="49" charset="-122"/>
              </a:rPr>
              <a:t>1. </a:t>
            </a:r>
            <a:r>
              <a:rPr lang="zh-CN" altLang="en-US" sz="3600" dirty="0">
                <a:solidFill>
                  <a:srgbClr val="FFFF00"/>
                </a:solidFill>
                <a:latin typeface="黑体" panose="02010609060101010101" pitchFamily="49" charset="-122"/>
                <a:ea typeface="黑体" panose="02010609060101010101" pitchFamily="49" charset="-122"/>
              </a:rPr>
              <a:t>解释人类抗体多样性的原因。</a:t>
            </a:r>
            <a:endParaRPr lang="en-US" altLang="zh-CN" sz="3600" dirty="0">
              <a:solidFill>
                <a:srgbClr val="FFFF00"/>
              </a:solidFill>
              <a:latin typeface="黑体" panose="02010609060101010101" pitchFamily="49" charset="-122"/>
              <a:ea typeface="黑体" panose="02010609060101010101" pitchFamily="49" charset="-122"/>
            </a:endParaRPr>
          </a:p>
          <a:p>
            <a:pPr marL="0" indent="0">
              <a:buNone/>
            </a:pPr>
            <a:endParaRPr lang="en-US" altLang="zh-CN" sz="3600" dirty="0">
              <a:solidFill>
                <a:srgbClr val="FFFF00"/>
              </a:solidFill>
              <a:latin typeface="黑体" panose="02010609060101010101" pitchFamily="49" charset="-122"/>
              <a:ea typeface="黑体" panose="02010609060101010101" pitchFamily="49" charset="-122"/>
            </a:endParaRPr>
          </a:p>
          <a:p>
            <a:pPr marL="0" indent="0">
              <a:buNone/>
            </a:pPr>
            <a:endParaRPr lang="en-US" altLang="zh-CN" sz="4000" dirty="0">
              <a:solidFill>
                <a:srgbClr val="FFFF00"/>
              </a:solidFill>
              <a:latin typeface="黑体" panose="02010609060101010101" pitchFamily="49" charset="-122"/>
              <a:ea typeface="黑体" panose="02010609060101010101" pitchFamily="49" charset="-122"/>
            </a:endParaRPr>
          </a:p>
          <a:p>
            <a:pPr marL="0" indent="0">
              <a:buNone/>
            </a:pPr>
            <a:r>
              <a:rPr lang="zh-CN" altLang="en-US" sz="4000" dirty="0">
                <a:solidFill>
                  <a:srgbClr val="FFFF00"/>
                </a:solidFill>
                <a:latin typeface="黑体" panose="02010609060101010101" pitchFamily="49" charset="-122"/>
                <a:ea typeface="黑体" panose="02010609060101010101" pitchFamily="49" charset="-122"/>
              </a:rPr>
              <a:t>            </a:t>
            </a:r>
            <a:endParaRPr lang="zh-CN" altLang="en-US" sz="6000" dirty="0">
              <a:solidFill>
                <a:srgbClr val="FFFF00"/>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1"/>
          <p:cNvPicPr>
            <a:picLocks noChangeAspect="1"/>
          </p:cNvPicPr>
          <p:nvPr/>
        </p:nvPicPr>
        <p:blipFill>
          <a:blip r:embed="rId2"/>
          <a:stretch>
            <a:fillRect/>
          </a:stretch>
        </p:blipFill>
        <p:spPr>
          <a:xfrm>
            <a:off x="1219288" y="114894"/>
            <a:ext cx="6248236" cy="668868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ext Box 2"/>
          <p:cNvSpPr txBox="1"/>
          <p:nvPr/>
        </p:nvSpPr>
        <p:spPr>
          <a:xfrm>
            <a:off x="0" y="990600"/>
            <a:ext cx="8991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endParaRPr lang="zh-CN" altLang="zh-CN" sz="2400" dirty="0">
              <a:latin typeface="Times New Roman" panose="02020603050405020304" pitchFamily="18" charset="0"/>
            </a:endParaRPr>
          </a:p>
        </p:txBody>
      </p:sp>
      <p:sp>
        <p:nvSpPr>
          <p:cNvPr id="39939" name="Text Box 3"/>
          <p:cNvSpPr txBox="1">
            <a:spLocks noRot="1" noChangeAspect="1" noMove="1" noResize="1" noEditPoints="1" noAdjustHandles="1" noChangeArrowheads="1" noChangeShapeType="1" noTextEdit="1"/>
          </p:cNvSpPr>
          <p:nvPr/>
        </p:nvSpPr>
        <p:spPr bwMode="auto">
          <a:xfrm>
            <a:off x="228600" y="191559"/>
            <a:ext cx="8686800" cy="6327886"/>
          </a:xfrm>
          <a:prstGeom prst="rect">
            <a:avLst/>
          </a:prstGeom>
          <a:blipFill rotWithShape="0">
            <a:blip r:embed="rId2"/>
            <a:stretch>
              <a:fillRect l="-1123" t="-1927" r="-3579" b="-482"/>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R="0" defTabSz="914400" eaLnBrk="1" hangingPunct="1">
              <a:buClrTx/>
              <a:buSzTx/>
              <a:buFontTx/>
              <a:buNone/>
              <a:defRPr/>
            </a:pPr>
            <a:r>
              <a:rPr kumimoji="0" lang="zh-CN" altLang="en-US" kern="1200" cap="none" spc="0" normalizeH="0" baseline="0" noProof="0">
                <a:noFill/>
                <a:latin typeface="Arial" panose="020B0604020202020204" pitchFamily="34" charset="0"/>
                <a:ea typeface="宋体" panose="02010600030101010101" pitchFamily="2" charset="-122"/>
                <a:cs typeface="+mn-cs"/>
                <a:sym typeface="+mn-ea"/>
              </a:rPr>
              <a:t> </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ext Box 2"/>
          <p:cNvSpPr txBox="1"/>
          <p:nvPr/>
        </p:nvSpPr>
        <p:spPr>
          <a:xfrm>
            <a:off x="0" y="0"/>
            <a:ext cx="9144000" cy="703580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800" b="1" dirty="0">
                <a:solidFill>
                  <a:srgbClr val="FFFFFF"/>
                </a:solidFill>
                <a:latin typeface="宋体" panose="02010600030101010101" pitchFamily="2" charset="-122"/>
              </a:rPr>
              <a:t>               </a:t>
            </a:r>
            <a:r>
              <a:rPr lang="zh-CN" altLang="en-US" sz="2800" dirty="0">
                <a:solidFill>
                  <a:srgbClr val="FFFFFF"/>
                </a:solidFill>
                <a:latin typeface="Times New Roman" panose="02020603050405020304" pitchFamily="18" charset="0"/>
                <a:ea typeface="黑体" panose="02010609060101010101" pitchFamily="49" charset="-122"/>
              </a:rPr>
              <a:t>② </a:t>
            </a:r>
            <a:r>
              <a:rPr lang="en-US" altLang="zh-CN" sz="2800" dirty="0">
                <a:solidFill>
                  <a:srgbClr val="FFFF00"/>
                </a:solidFill>
                <a:latin typeface="Times New Roman" panose="02020603050405020304" pitchFamily="18" charset="0"/>
                <a:ea typeface="黑体" panose="02010609060101010101" pitchFamily="49" charset="-122"/>
              </a:rPr>
              <a:t>DNA</a:t>
            </a:r>
            <a:r>
              <a:rPr lang="zh-CN" altLang="en-US" sz="2800" dirty="0">
                <a:solidFill>
                  <a:srgbClr val="FFFF00"/>
                </a:solidFill>
                <a:latin typeface="Times New Roman" panose="02020603050405020304" pitchFamily="18" charset="0"/>
                <a:ea typeface="黑体" panose="02010609060101010101" pitchFamily="49" charset="-122"/>
              </a:rPr>
              <a:t>复性动力学</a:t>
            </a:r>
          </a:p>
          <a:p>
            <a:pPr marL="0" lvl="0" indent="0" eaLnBrk="1" hangingPunct="1">
              <a:spcBef>
                <a:spcPct val="40000"/>
              </a:spcBef>
              <a:buClrTx/>
              <a:buNone/>
            </a:pPr>
            <a:r>
              <a:rPr lang="zh-CN" altLang="en-US" sz="2800" dirty="0">
                <a:solidFill>
                  <a:srgbClr val="FFFFFF"/>
                </a:solidFill>
                <a:latin typeface="Times New Roman" panose="02020603050405020304" pitchFamily="18" charset="0"/>
                <a:ea typeface="黑体" panose="02010609060101010101" pitchFamily="49" charset="-122"/>
              </a:rPr>
              <a:t>     </a:t>
            </a:r>
            <a:r>
              <a:rPr lang="zh-CN" altLang="en-US" sz="2400" dirty="0">
                <a:solidFill>
                  <a:srgbClr val="FFFFFF"/>
                </a:solidFill>
                <a:latin typeface="Times New Roman" panose="02020603050405020304" pitchFamily="18" charset="0"/>
                <a:ea typeface="黑体" panose="02010609060101010101" pitchFamily="49" charset="-122"/>
              </a:rPr>
              <a:t>基因组内</a:t>
            </a:r>
            <a:r>
              <a:rPr lang="zh-CN" altLang="en-US" sz="2400" dirty="0">
                <a:solidFill>
                  <a:srgbClr val="FFFF00"/>
                </a:solidFill>
                <a:latin typeface="Times New Roman" panose="02020603050405020304" pitchFamily="18" charset="0"/>
                <a:ea typeface="黑体" panose="02010609060101010101" pitchFamily="49" charset="-122"/>
              </a:rPr>
              <a:t>单一序列和重复序列</a:t>
            </a:r>
            <a:r>
              <a:rPr lang="zh-CN" altLang="en-US" sz="2400" dirty="0">
                <a:solidFill>
                  <a:srgbClr val="FFFFFF"/>
                </a:solidFill>
                <a:latin typeface="Times New Roman" panose="02020603050405020304" pitchFamily="18" charset="0"/>
                <a:ea typeface="黑体" panose="02010609060101010101" pitchFamily="49" charset="-122"/>
              </a:rPr>
              <a:t>的组成可通过</a:t>
            </a:r>
            <a:r>
              <a:rPr lang="en-US" altLang="zh-CN" sz="2400" dirty="0">
                <a:solidFill>
                  <a:srgbClr val="FFFFFF"/>
                </a:solidFill>
                <a:latin typeface="Times New Roman" panose="02020603050405020304" pitchFamily="18" charset="0"/>
                <a:ea typeface="黑体" panose="02010609060101010101" pitchFamily="49" charset="-122"/>
              </a:rPr>
              <a:t>DNA</a:t>
            </a:r>
            <a:r>
              <a:rPr lang="zh-CN" altLang="en-US" sz="2400" dirty="0">
                <a:solidFill>
                  <a:srgbClr val="FFFFFF"/>
                </a:solidFill>
                <a:latin typeface="Times New Roman" panose="02020603050405020304" pitchFamily="18" charset="0"/>
                <a:ea typeface="黑体" panose="02010609060101010101" pitchFamily="49" charset="-122"/>
              </a:rPr>
              <a:t>复性动力学研究来确定。</a:t>
            </a:r>
          </a:p>
          <a:p>
            <a:pPr marL="0" lvl="0" indent="0" eaLnBrk="1" hangingPunct="1">
              <a:spcBef>
                <a:spcPct val="40000"/>
              </a:spcBef>
              <a:buClrTx/>
              <a:buNone/>
            </a:pPr>
            <a:r>
              <a:rPr lang="en-US" altLang="zh-CN" sz="2400" dirty="0">
                <a:solidFill>
                  <a:srgbClr val="FFFFFF"/>
                </a:solidFill>
                <a:latin typeface="Times New Roman" panose="02020603050405020304" pitchFamily="18" charset="0"/>
                <a:ea typeface="黑体" panose="02010609060101010101" pitchFamily="49" charset="-122"/>
              </a:rPr>
              <a:t>     DNA</a:t>
            </a:r>
            <a:r>
              <a:rPr lang="zh-CN" altLang="en-US" sz="2400" dirty="0">
                <a:solidFill>
                  <a:srgbClr val="FFFFFF"/>
                </a:solidFill>
                <a:latin typeface="Times New Roman" panose="02020603050405020304" pitchFamily="18" charset="0"/>
                <a:ea typeface="黑体" panose="02010609060101010101" pitchFamily="49" charset="-122"/>
              </a:rPr>
              <a:t>复性</a:t>
            </a:r>
            <a:r>
              <a:rPr lang="en-US" altLang="zh-CN" sz="2400" dirty="0">
                <a:solidFill>
                  <a:srgbClr val="FFFFFF"/>
                </a:solidFill>
                <a:latin typeface="Times New Roman" panose="02020603050405020304" pitchFamily="18" charset="0"/>
                <a:ea typeface="黑体" panose="02010609060101010101" pitchFamily="49" charset="-122"/>
              </a:rPr>
              <a:t>:</a:t>
            </a:r>
            <a:r>
              <a:rPr lang="zh-CN" altLang="en-US" sz="2400" dirty="0">
                <a:solidFill>
                  <a:srgbClr val="FFFFFF"/>
                </a:solidFill>
                <a:latin typeface="Times New Roman" panose="02020603050405020304" pitchFamily="18" charset="0"/>
                <a:ea typeface="黑体" panose="02010609060101010101" pitchFamily="49" charset="-122"/>
              </a:rPr>
              <a:t>当变性</a:t>
            </a:r>
            <a:r>
              <a:rPr lang="en-US" altLang="zh-CN" sz="2400" dirty="0">
                <a:solidFill>
                  <a:srgbClr val="FFFFFF"/>
                </a:solidFill>
                <a:latin typeface="Times New Roman" panose="02020603050405020304" pitchFamily="18" charset="0"/>
                <a:ea typeface="黑体" panose="02010609060101010101" pitchFamily="49" charset="-122"/>
              </a:rPr>
              <a:t>DNA</a:t>
            </a:r>
            <a:r>
              <a:rPr lang="zh-CN" altLang="en-US" sz="2400" dirty="0">
                <a:solidFill>
                  <a:srgbClr val="FFFFFF"/>
                </a:solidFill>
                <a:latin typeface="Times New Roman" panose="02020603050405020304" pitchFamily="18" charset="0"/>
                <a:ea typeface="黑体" panose="02010609060101010101" pitchFamily="49" charset="-122"/>
              </a:rPr>
              <a:t>的两条互补链在除去变性因素后，可以重新或部分恢复成双螺旋结构。</a:t>
            </a:r>
          </a:p>
          <a:p>
            <a:pPr marL="0" lvl="0" indent="0" eaLnBrk="1" hangingPunct="1">
              <a:spcBef>
                <a:spcPct val="40000"/>
              </a:spcBef>
              <a:buClrTx/>
              <a:buNone/>
            </a:pPr>
            <a:r>
              <a:rPr lang="zh-CN" altLang="en-US" sz="2400" dirty="0">
                <a:solidFill>
                  <a:srgbClr val="FFFFFF"/>
                </a:solidFill>
                <a:latin typeface="Times New Roman" panose="02020603050405020304" pitchFamily="18" charset="0"/>
                <a:ea typeface="黑体" panose="02010609060101010101" pitchFamily="49" charset="-122"/>
              </a:rPr>
              <a:t>        </a:t>
            </a:r>
            <a:r>
              <a:rPr lang="zh-CN" altLang="en-US" sz="2400" dirty="0">
                <a:solidFill>
                  <a:srgbClr val="FFFF00"/>
                </a:solidFill>
                <a:latin typeface="Times New Roman" panose="02020603050405020304" pitchFamily="18" charset="0"/>
                <a:ea typeface="黑体" panose="02010609060101010101" pitchFamily="49" charset="-122"/>
              </a:rPr>
              <a:t>复性的必要条件：足够的盐浓度</a:t>
            </a:r>
            <a:r>
              <a:rPr lang="en-US" altLang="zh-CN" sz="2400" dirty="0">
                <a:solidFill>
                  <a:srgbClr val="FFFF00"/>
                </a:solidFill>
                <a:latin typeface="Times New Roman" panose="02020603050405020304" pitchFamily="18" charset="0"/>
                <a:ea typeface="黑体" panose="02010609060101010101" pitchFamily="49" charset="-122"/>
              </a:rPr>
              <a:t>;</a:t>
            </a:r>
          </a:p>
          <a:p>
            <a:pPr marL="0" lvl="0" indent="0" eaLnBrk="1" hangingPunct="1">
              <a:spcBef>
                <a:spcPct val="40000"/>
              </a:spcBef>
              <a:buClrTx/>
              <a:buNone/>
            </a:pPr>
            <a:r>
              <a:rPr lang="en-US" altLang="zh-CN" sz="2400" dirty="0">
                <a:solidFill>
                  <a:srgbClr val="FFFF00"/>
                </a:solidFill>
                <a:latin typeface="Times New Roman" panose="02020603050405020304" pitchFamily="18" charset="0"/>
                <a:ea typeface="黑体" panose="02010609060101010101" pitchFamily="49" charset="-122"/>
              </a:rPr>
              <a:t>                                         </a:t>
            </a:r>
            <a:r>
              <a:rPr lang="zh-CN" altLang="en-US" sz="2400" dirty="0">
                <a:solidFill>
                  <a:srgbClr val="FFFF00"/>
                </a:solidFill>
                <a:latin typeface="Times New Roman" panose="02020603050405020304" pitchFamily="18" charset="0"/>
                <a:ea typeface="黑体" panose="02010609060101010101" pitchFamily="49" charset="-122"/>
              </a:rPr>
              <a:t>温度适中（低于</a:t>
            </a:r>
            <a:r>
              <a:rPr lang="en-US" altLang="zh-CN" sz="2400" dirty="0">
                <a:solidFill>
                  <a:srgbClr val="FFFF00"/>
                </a:solidFill>
                <a:latin typeface="Times New Roman" panose="02020603050405020304" pitchFamily="18" charset="0"/>
                <a:ea typeface="黑体" panose="02010609060101010101" pitchFamily="49" charset="-122"/>
              </a:rPr>
              <a:t>Tm 20-25℃</a:t>
            </a:r>
            <a:r>
              <a:rPr lang="zh-CN" altLang="en-US" sz="2400" dirty="0">
                <a:solidFill>
                  <a:srgbClr val="FFFF00"/>
                </a:solidFill>
                <a:latin typeface="Times New Roman" panose="02020603050405020304" pitchFamily="18" charset="0"/>
                <a:ea typeface="黑体" panose="02010609060101010101" pitchFamily="49" charset="-122"/>
              </a:rPr>
              <a:t>）</a:t>
            </a:r>
          </a:p>
          <a:p>
            <a:pPr marL="0" lvl="0" indent="0" eaLnBrk="1" hangingPunct="1">
              <a:spcBef>
                <a:spcPct val="40000"/>
              </a:spcBef>
              <a:buClrTx/>
              <a:buNone/>
            </a:pPr>
            <a:r>
              <a:rPr lang="zh-CN" altLang="en-US" sz="2400" dirty="0">
                <a:solidFill>
                  <a:srgbClr val="FFFFFF"/>
                </a:solidFill>
                <a:latin typeface="Times New Roman" panose="02020603050405020304" pitchFamily="18" charset="0"/>
                <a:ea typeface="黑体" panose="02010609060101010101" pitchFamily="49" charset="-122"/>
              </a:rPr>
              <a:t>        复性过程缓慢：  成核作用→拉链作用</a:t>
            </a:r>
          </a:p>
          <a:p>
            <a:pPr marL="0" lvl="0" indent="0" eaLnBrk="1" hangingPunct="1">
              <a:spcBef>
                <a:spcPct val="40000"/>
              </a:spcBef>
              <a:buClrTx/>
              <a:buNone/>
            </a:pPr>
            <a:r>
              <a:rPr lang="zh-CN" altLang="en-US" sz="2400" dirty="0">
                <a:solidFill>
                  <a:srgbClr val="FFFFFF"/>
                </a:solidFill>
                <a:latin typeface="Times New Roman" panose="02020603050405020304" pitchFamily="18" charset="0"/>
                <a:ea typeface="黑体" panose="02010609060101010101" pitchFamily="49" charset="-122"/>
              </a:rPr>
              <a:t>       当两条单链</a:t>
            </a:r>
            <a:r>
              <a:rPr lang="en-US" altLang="zh-CN" sz="2400" dirty="0">
                <a:solidFill>
                  <a:srgbClr val="FFFFFF"/>
                </a:solidFill>
                <a:latin typeface="Times New Roman" panose="02020603050405020304" pitchFamily="18" charset="0"/>
                <a:ea typeface="黑体" panose="02010609060101010101" pitchFamily="49" charset="-122"/>
              </a:rPr>
              <a:t>DNA</a:t>
            </a:r>
            <a:r>
              <a:rPr lang="zh-CN" altLang="en-US" sz="2400" dirty="0">
                <a:solidFill>
                  <a:srgbClr val="FFFFFF"/>
                </a:solidFill>
                <a:latin typeface="Times New Roman" panose="02020603050405020304" pitchFamily="18" charset="0"/>
                <a:ea typeface="黑体" panose="02010609060101010101" pitchFamily="49" charset="-122"/>
              </a:rPr>
              <a:t>接触时，如果某个区段可以互补配对，就先形成一个双链核心区，然后扩展其互补配对区段而复性形成双链。</a:t>
            </a:r>
          </a:p>
          <a:p>
            <a:pPr marL="0" lvl="0" indent="0" eaLnBrk="1" hangingPunct="1">
              <a:spcBef>
                <a:spcPct val="40000"/>
              </a:spcBef>
              <a:buClrTx/>
              <a:buNone/>
            </a:pPr>
            <a:r>
              <a:rPr lang="zh-CN" altLang="en-US" sz="2400" dirty="0">
                <a:solidFill>
                  <a:srgbClr val="FFFFFF"/>
                </a:solidFill>
                <a:latin typeface="Times New Roman" panose="02020603050405020304" pitchFamily="18" charset="0"/>
                <a:ea typeface="黑体" panose="02010609060101010101" pitchFamily="49" charset="-122"/>
              </a:rPr>
              <a:t>       复性过程很复杂，但基本符合二级反应动力学</a:t>
            </a:r>
          </a:p>
          <a:p>
            <a:pPr marL="0" lvl="0" indent="0" eaLnBrk="1" hangingPunct="1">
              <a:spcBef>
                <a:spcPct val="40000"/>
              </a:spcBef>
              <a:buClrTx/>
              <a:buNone/>
            </a:pPr>
            <a:r>
              <a:rPr lang="zh-CN" altLang="en-US" sz="2400" dirty="0">
                <a:solidFill>
                  <a:srgbClr val="FFFFFF"/>
                </a:solidFill>
                <a:latin typeface="Times New Roman" panose="02020603050405020304" pitchFamily="18" charset="0"/>
                <a:ea typeface="黑体" panose="02010609060101010101" pitchFamily="49" charset="-122"/>
              </a:rPr>
              <a:t>                      </a:t>
            </a:r>
            <a:r>
              <a:rPr lang="en-US" altLang="zh-CN" sz="2400" dirty="0">
                <a:solidFill>
                  <a:srgbClr val="FFFFFF"/>
                </a:solidFill>
                <a:latin typeface="Times New Roman" panose="02020603050405020304" pitchFamily="18" charset="0"/>
                <a:ea typeface="黑体" panose="02010609060101010101" pitchFamily="49" charset="-122"/>
              </a:rPr>
              <a:t>dS DNA                2SS  DNA</a:t>
            </a:r>
          </a:p>
          <a:p>
            <a:pPr marL="0" lvl="0" indent="0" eaLnBrk="1" hangingPunct="1">
              <a:spcBef>
                <a:spcPct val="40000"/>
              </a:spcBef>
              <a:buClrTx/>
              <a:buNone/>
            </a:pPr>
            <a:r>
              <a:rPr lang="en-US" altLang="zh-CN" sz="2400" dirty="0">
                <a:solidFill>
                  <a:srgbClr val="FFFFFF"/>
                </a:solidFill>
                <a:latin typeface="Times New Roman" panose="02020603050405020304" pitchFamily="18" charset="0"/>
                <a:ea typeface="黑体" panose="02010609060101010101" pitchFamily="49" charset="-122"/>
              </a:rPr>
              <a:t>        </a:t>
            </a:r>
            <a:r>
              <a:rPr lang="zh-CN" altLang="en-US" sz="2400" dirty="0">
                <a:solidFill>
                  <a:srgbClr val="FFFFFF"/>
                </a:solidFill>
                <a:latin typeface="Times New Roman" panose="02020603050405020304" pitchFamily="18" charset="0"/>
                <a:ea typeface="黑体" panose="02010609060101010101" pitchFamily="49" charset="-122"/>
              </a:rPr>
              <a:t>复性的速率可用下列公式表示： </a:t>
            </a:r>
            <a:r>
              <a:rPr lang="en-US" altLang="zh-CN" sz="2400" dirty="0">
                <a:solidFill>
                  <a:srgbClr val="FFFFFF"/>
                </a:solidFill>
                <a:latin typeface="Times New Roman" panose="02020603050405020304" pitchFamily="18" charset="0"/>
                <a:ea typeface="黑体" panose="02010609060101010101" pitchFamily="49" charset="-122"/>
              </a:rPr>
              <a:t>dC/dt=-kC</a:t>
            </a:r>
            <a:r>
              <a:rPr lang="en-US" altLang="zh-CN" sz="2400" baseline="30000" dirty="0">
                <a:solidFill>
                  <a:srgbClr val="FFFFFF"/>
                </a:solidFill>
                <a:latin typeface="Times New Roman" panose="02020603050405020304" pitchFamily="18" charset="0"/>
                <a:ea typeface="黑体" panose="02010609060101010101" pitchFamily="49" charset="-122"/>
              </a:rPr>
              <a:t>2</a:t>
            </a:r>
            <a:endParaRPr lang="en-US" altLang="zh-CN" sz="2400" dirty="0">
              <a:solidFill>
                <a:srgbClr val="FFFFFF"/>
              </a:solidFill>
              <a:latin typeface="Times New Roman" panose="02020603050405020304" pitchFamily="18" charset="0"/>
              <a:ea typeface="黑体" panose="02010609060101010101" pitchFamily="49" charset="-122"/>
            </a:endParaRPr>
          </a:p>
          <a:p>
            <a:pPr marL="0" lvl="0" indent="0" eaLnBrk="1" hangingPunct="1">
              <a:spcBef>
                <a:spcPct val="40000"/>
              </a:spcBef>
              <a:buClrTx/>
              <a:buNone/>
            </a:pPr>
            <a:r>
              <a:rPr lang="en-US" altLang="zh-CN" sz="2400" dirty="0">
                <a:solidFill>
                  <a:srgbClr val="FFFFFF"/>
                </a:solidFill>
                <a:latin typeface="Times New Roman" panose="02020603050405020304" pitchFamily="18" charset="0"/>
                <a:ea typeface="黑体" panose="02010609060101010101" pitchFamily="49" charset="-122"/>
              </a:rPr>
              <a:t>                </a:t>
            </a:r>
          </a:p>
        </p:txBody>
      </p:sp>
      <p:sp>
        <p:nvSpPr>
          <p:cNvPr id="11267" name="Line 3"/>
          <p:cNvSpPr/>
          <p:nvPr/>
        </p:nvSpPr>
        <p:spPr>
          <a:xfrm>
            <a:off x="2819400" y="5562600"/>
            <a:ext cx="1143000" cy="0"/>
          </a:xfrm>
          <a:prstGeom prst="line">
            <a:avLst/>
          </a:prstGeom>
          <a:ln w="9525" cap="flat" cmpd="sng">
            <a:solidFill>
              <a:srgbClr val="FFFFFF"/>
            </a:solidFill>
            <a:prstDash val="solid"/>
            <a:headEnd type="none" w="med" len="med"/>
            <a:tailEnd type="triangle" w="med" len="med"/>
          </a:ln>
        </p:spPr>
      </p:sp>
      <p:sp>
        <p:nvSpPr>
          <p:cNvPr id="11268" name="Line 4"/>
          <p:cNvSpPr/>
          <p:nvPr/>
        </p:nvSpPr>
        <p:spPr>
          <a:xfrm flipH="1">
            <a:off x="2819400" y="5715000"/>
            <a:ext cx="1066800" cy="0"/>
          </a:xfrm>
          <a:prstGeom prst="line">
            <a:avLst/>
          </a:prstGeom>
          <a:ln w="9525" cap="flat" cmpd="sng">
            <a:solidFill>
              <a:srgbClr val="FFFFFF"/>
            </a:solidFill>
            <a:prstDash val="solid"/>
            <a:headEnd type="none" w="med" len="med"/>
            <a:tailEnd type="triangle" w="med" len="med"/>
          </a:ln>
        </p:spPr>
      </p:sp>
      <p:sp>
        <p:nvSpPr>
          <p:cNvPr id="11269" name="Text Box 5"/>
          <p:cNvSpPr txBox="1"/>
          <p:nvPr/>
        </p:nvSpPr>
        <p:spPr>
          <a:xfrm>
            <a:off x="3124200" y="5181600"/>
            <a:ext cx="5334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rgbClr val="FFFFFF"/>
                </a:solidFill>
                <a:latin typeface="Times New Roman" panose="02020603050405020304" pitchFamily="18" charset="0"/>
              </a:rPr>
              <a:t>k</a:t>
            </a:r>
            <a:r>
              <a:rPr lang="en-US" altLang="zh-CN" sz="2000" baseline="-25000" dirty="0">
                <a:solidFill>
                  <a:srgbClr val="FFFFFF"/>
                </a:solidFill>
                <a:latin typeface="Times New Roman" panose="02020603050405020304" pitchFamily="18" charset="0"/>
              </a:rPr>
              <a:t>1</a:t>
            </a:r>
          </a:p>
        </p:txBody>
      </p:sp>
      <p:sp>
        <p:nvSpPr>
          <p:cNvPr id="11270" name="Text Box 6"/>
          <p:cNvSpPr txBox="1"/>
          <p:nvPr/>
        </p:nvSpPr>
        <p:spPr>
          <a:xfrm>
            <a:off x="3124200" y="5638800"/>
            <a:ext cx="457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ea typeface="+mn-ea"/>
              </a:defRPr>
            </a:lvl5pPr>
          </a:lstStyle>
          <a:p>
            <a:pPr marL="0" lvl="0" indent="0" eaLnBrk="1" hangingPunct="1">
              <a:spcBef>
                <a:spcPct val="50000"/>
              </a:spcBef>
              <a:buClrTx/>
              <a:buNone/>
            </a:pPr>
            <a:r>
              <a:rPr lang="en-US" altLang="zh-CN" sz="2000" dirty="0">
                <a:solidFill>
                  <a:srgbClr val="FFFFFF"/>
                </a:solidFill>
                <a:latin typeface="Times New Roman" panose="02020603050405020304" pitchFamily="18" charset="0"/>
              </a:rPr>
              <a:t>k</a:t>
            </a:r>
            <a:r>
              <a:rPr lang="en-US" altLang="zh-CN" sz="2000" baseline="-25000" dirty="0">
                <a:solidFill>
                  <a:srgbClr val="FFFFFF"/>
                </a:solidFill>
                <a:latin typeface="Times New Roman" panose="02020603050405020304" pitchFamily="18" charset="0"/>
              </a:rPr>
              <a:t>2</a:t>
            </a:r>
          </a:p>
        </p:txBody>
      </p:sp>
    </p:spTree>
  </p:cSld>
  <p:clrMapOvr>
    <a:masterClrMapping/>
  </p:clrMapOvr>
  <p:transition spd="slow"/>
</p:sld>
</file>

<file path=ppt/theme/theme1.xml><?xml version="1.0" encoding="utf-8"?>
<a:theme xmlns:a="http://schemas.openxmlformats.org/drawingml/2006/main" name="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Ppt0000002">
  <a:themeElements>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fontScheme name="Ppt000000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000" b="0" i="0" u="none" strike="noStrike" cap="none" normalizeH="0" baseline="0" smtClean="0">
            <a:ln>
              <a:noFill/>
            </a:ln>
            <a:solidFill>
              <a:srgbClr val="FFFF00"/>
            </a:solidFill>
            <a:effectLst/>
            <a:latin typeface="Arial" panose="020B0604020202020204" pitchFamily="34" charset="0"/>
            <a:ea typeface="宋体" panose="02010600030101010101" pitchFamily="2" charset="-122"/>
          </a:defRPr>
        </a:defPPr>
      </a:lstStyle>
    </a:lnDef>
  </a:objectDefaults>
  <a:extraClrSchemeLst>
    <a:extraClrScheme>
      <a:clrScheme name="Ppt0000002 1">
        <a:dk1>
          <a:srgbClr val="4C3A1C"/>
        </a:dk1>
        <a:lt1>
          <a:srgbClr val="FFFFFF"/>
        </a:lt1>
        <a:dk2>
          <a:srgbClr val="993300"/>
        </a:dk2>
        <a:lt2>
          <a:srgbClr val="CCAA00"/>
        </a:lt2>
        <a:accent1>
          <a:srgbClr val="FF3300"/>
        </a:accent1>
        <a:accent2>
          <a:srgbClr val="9E6600"/>
        </a:accent2>
        <a:accent3>
          <a:srgbClr val="CAADAA"/>
        </a:accent3>
        <a:accent4>
          <a:srgbClr val="DADADA"/>
        </a:accent4>
        <a:accent5>
          <a:srgbClr val="FFADAA"/>
        </a:accent5>
        <a:accent6>
          <a:srgbClr val="8F5C00"/>
        </a:accent6>
        <a:hlink>
          <a:srgbClr val="FFCC00"/>
        </a:hlink>
        <a:folHlink>
          <a:srgbClr val="F7DC97"/>
        </a:folHlink>
      </a:clrScheme>
      <a:clrMap bg1="dk2" tx1="lt1" bg2="dk1" tx2="lt2" accent1="accent1" accent2="accent2" accent3="accent3" accent4="accent4" accent5="accent5" accent6="accent6" hlink="hlink" folHlink="folHlink"/>
    </a:extraClrScheme>
    <a:extraClrScheme>
      <a:clrScheme name="Ppt0000002 2">
        <a:dk1>
          <a:srgbClr val="3D0058"/>
        </a:dk1>
        <a:lt1>
          <a:srgbClr val="FFFFFF"/>
        </a:lt1>
        <a:dk2>
          <a:srgbClr val="9188B0"/>
        </a:dk2>
        <a:lt2>
          <a:srgbClr val="DDE0DC"/>
        </a:lt2>
        <a:accent1>
          <a:srgbClr val="FFCC00"/>
        </a:accent1>
        <a:accent2>
          <a:srgbClr val="4C3D78"/>
        </a:accent2>
        <a:accent3>
          <a:srgbClr val="C7C3D4"/>
        </a:accent3>
        <a:accent4>
          <a:srgbClr val="DADADA"/>
        </a:accent4>
        <a:accent5>
          <a:srgbClr val="FFE2AA"/>
        </a:accent5>
        <a:accent6>
          <a:srgbClr val="44366C"/>
        </a:accent6>
        <a:hlink>
          <a:srgbClr val="743D78"/>
        </a:hlink>
        <a:folHlink>
          <a:srgbClr val="CC9900"/>
        </a:folHlink>
      </a:clrScheme>
      <a:clrMap bg1="dk2" tx1="lt1" bg2="dk1" tx2="lt2" accent1="accent1" accent2="accent2" accent3="accent3" accent4="accent4" accent5="accent5" accent6="accent6" hlink="hlink" folHlink="folHlink"/>
    </a:extraClrScheme>
    <a:extraClrScheme>
      <a:clrScheme name="Ppt0000002 3">
        <a:dk1>
          <a:srgbClr val="10104C"/>
        </a:dk1>
        <a:lt1>
          <a:srgbClr val="FFFFFF"/>
        </a:lt1>
        <a:dk2>
          <a:srgbClr val="003366"/>
        </a:dk2>
        <a:lt2>
          <a:srgbClr val="C6CCD4"/>
        </a:lt2>
        <a:accent1>
          <a:srgbClr val="33CCFF"/>
        </a:accent1>
        <a:accent2>
          <a:srgbClr val="5B5B8D"/>
        </a:accent2>
        <a:accent3>
          <a:srgbClr val="AAADB8"/>
        </a:accent3>
        <a:accent4>
          <a:srgbClr val="DADADA"/>
        </a:accent4>
        <a:accent5>
          <a:srgbClr val="ADE2FF"/>
        </a:accent5>
        <a:accent6>
          <a:srgbClr val="52527F"/>
        </a:accent6>
        <a:hlink>
          <a:srgbClr val="4529AB"/>
        </a:hlink>
        <a:folHlink>
          <a:srgbClr val="00CC99"/>
        </a:folHlink>
      </a:clrScheme>
      <a:clrMap bg1="dk2" tx1="lt1" bg2="dk1" tx2="lt2" accent1="accent1" accent2="accent2" accent3="accent3" accent4="accent4" accent5="accent5" accent6="accent6" hlink="hlink" folHlink="folHlink"/>
    </a:extraClrScheme>
    <a:extraClrScheme>
      <a:clrScheme name="Ppt0000002 4">
        <a:dk1>
          <a:srgbClr val="B0C8CA"/>
        </a:dk1>
        <a:lt1>
          <a:srgbClr val="FFFFFF"/>
        </a:lt1>
        <a:dk2>
          <a:srgbClr val="000099"/>
        </a:dk2>
        <a:lt2>
          <a:srgbClr val="FFFFFF"/>
        </a:lt2>
        <a:accent1>
          <a:srgbClr val="89C4FF"/>
        </a:accent1>
        <a:accent2>
          <a:srgbClr val="00008C"/>
        </a:accent2>
        <a:accent3>
          <a:srgbClr val="AAAACA"/>
        </a:accent3>
        <a:accent4>
          <a:srgbClr val="DADADA"/>
        </a:accent4>
        <a:accent5>
          <a:srgbClr val="C4DEFF"/>
        </a:accent5>
        <a:accent6>
          <a:srgbClr val="00007E"/>
        </a:accent6>
        <a:hlink>
          <a:srgbClr val="6666FF"/>
        </a:hlink>
        <a:folHlink>
          <a:srgbClr val="C0C0C0"/>
        </a:folHlink>
      </a:clrScheme>
      <a:clrMap bg1="dk2" tx1="lt1" bg2="dk1" tx2="lt2" accent1="accent1" accent2="accent2" accent3="accent3" accent4="accent4" accent5="accent5" accent6="accent6" hlink="hlink" folHlink="folHlink"/>
    </a:extraClrScheme>
    <a:extraClrScheme>
      <a:clrScheme name="Ppt0000002 5">
        <a:dk1>
          <a:srgbClr val="463416"/>
        </a:dk1>
        <a:lt1>
          <a:srgbClr val="FFFFFF"/>
        </a:lt1>
        <a:dk2>
          <a:srgbClr val="003399"/>
        </a:dk2>
        <a:lt2>
          <a:srgbClr val="E3E3FF"/>
        </a:lt2>
        <a:accent1>
          <a:srgbClr val="3399FF"/>
        </a:accent1>
        <a:accent2>
          <a:srgbClr val="33CCCC"/>
        </a:accent2>
        <a:accent3>
          <a:srgbClr val="AAADCA"/>
        </a:accent3>
        <a:accent4>
          <a:srgbClr val="DADADA"/>
        </a:accent4>
        <a:accent5>
          <a:srgbClr val="ADCAFF"/>
        </a:accent5>
        <a:accent6>
          <a:srgbClr val="2DB9B9"/>
        </a:accent6>
        <a:hlink>
          <a:srgbClr val="00FFCC"/>
        </a:hlink>
        <a:folHlink>
          <a:srgbClr val="808000"/>
        </a:folHlink>
      </a:clrScheme>
      <a:clrMap bg1="dk2" tx1="lt1" bg2="dk1" tx2="lt2" accent1="accent1" accent2="accent2" accent3="accent3" accent4="accent4" accent5="accent5" accent6="accent6" hlink="hlink" folHlink="folHlink"/>
    </a:extraClrScheme>
    <a:extraClrScheme>
      <a:clrScheme name="Ppt0000002 6">
        <a:dk1>
          <a:srgbClr val="809296"/>
        </a:dk1>
        <a:lt1>
          <a:srgbClr val="FFFFFF"/>
        </a:lt1>
        <a:dk2>
          <a:srgbClr val="6699FF"/>
        </a:dk2>
        <a:lt2>
          <a:srgbClr val="B3EDFF"/>
        </a:lt2>
        <a:accent1>
          <a:srgbClr val="FF9933"/>
        </a:accent1>
        <a:accent2>
          <a:srgbClr val="FFAA99"/>
        </a:accent2>
        <a:accent3>
          <a:srgbClr val="B8CAFF"/>
        </a:accent3>
        <a:accent4>
          <a:srgbClr val="DADADA"/>
        </a:accent4>
        <a:accent5>
          <a:srgbClr val="FFCAAD"/>
        </a:accent5>
        <a:accent6>
          <a:srgbClr val="E79A8A"/>
        </a:accent6>
        <a:hlink>
          <a:srgbClr val="FFCFAB"/>
        </a:hlink>
        <a:folHlink>
          <a:srgbClr val="CC9900"/>
        </a:folHlink>
      </a:clrScheme>
      <a:clrMap bg1="dk2" tx1="lt1" bg2="dk1" tx2="lt2" accent1="accent1" accent2="accent2" accent3="accent3" accent4="accent4" accent5="accent5" accent6="accent6" hlink="hlink" folHlink="folHlink"/>
    </a:extraClrScheme>
    <a:extraClrScheme>
      <a:clrScheme name="Ppt0000002 7">
        <a:dk1>
          <a:srgbClr val="006666"/>
        </a:dk1>
        <a:lt1>
          <a:srgbClr val="FFFFFF"/>
        </a:lt1>
        <a:dk2>
          <a:srgbClr val="85D1E3"/>
        </a:dk2>
        <a:lt2>
          <a:srgbClr val="CCFFFF"/>
        </a:lt2>
        <a:accent1>
          <a:srgbClr val="FFCC00"/>
        </a:accent1>
        <a:accent2>
          <a:srgbClr val="00CC99"/>
        </a:accent2>
        <a:accent3>
          <a:srgbClr val="C2E5EF"/>
        </a:accent3>
        <a:accent4>
          <a:srgbClr val="DADADA"/>
        </a:accent4>
        <a:accent5>
          <a:srgbClr val="FFE2AA"/>
        </a:accent5>
        <a:accent6>
          <a:srgbClr val="00B98A"/>
        </a:accent6>
        <a:hlink>
          <a:srgbClr val="0099FF"/>
        </a:hlink>
        <a:folHlink>
          <a:srgbClr val="6600CC"/>
        </a:folHlink>
      </a:clrScheme>
      <a:clrMap bg1="dk2" tx1="lt1" bg2="dk1" tx2="lt2" accent1="accent1" accent2="accent2" accent3="accent3" accent4="accent4" accent5="accent5" accent6="accent6" hlink="hlink" folHlink="folHlink"/>
    </a:extraClrScheme>
    <a:extraClrScheme>
      <a:clrScheme name="Ppt0000002 8">
        <a:dk1>
          <a:srgbClr val="404B3D"/>
        </a:dk1>
        <a:lt1>
          <a:srgbClr val="FFFFFF"/>
        </a:lt1>
        <a:dk2>
          <a:srgbClr val="A7A491"/>
        </a:dk2>
        <a:lt2>
          <a:srgbClr val="CCD0CA"/>
        </a:lt2>
        <a:accent1>
          <a:srgbClr val="33CCCC"/>
        </a:accent1>
        <a:accent2>
          <a:srgbClr val="004E4C"/>
        </a:accent2>
        <a:accent3>
          <a:srgbClr val="D0CFC7"/>
        </a:accent3>
        <a:accent4>
          <a:srgbClr val="DADADA"/>
        </a:accent4>
        <a:accent5>
          <a:srgbClr val="ADE2E2"/>
        </a:accent5>
        <a:accent6>
          <a:srgbClr val="004644"/>
        </a:accent6>
        <a:hlink>
          <a:srgbClr val="477781"/>
        </a:hlink>
        <a:folHlink>
          <a:srgbClr val="85CC74"/>
        </a:folHlink>
      </a:clrScheme>
      <a:clrMap bg1="dk2" tx1="lt1" bg2="dk1" tx2="lt2" accent1="accent1" accent2="accent2" accent3="accent3" accent4="accent4" accent5="accent5" accent6="accent6" hlink="hlink" folHlink="folHlink"/>
    </a:extraClrScheme>
    <a:extraClrScheme>
      <a:clrScheme name="Ppt0000002 9">
        <a:dk1>
          <a:srgbClr val="000000"/>
        </a:dk1>
        <a:lt1>
          <a:srgbClr val="FFFFFF"/>
        </a:lt1>
        <a:dk2>
          <a:srgbClr val="FFFFAF"/>
        </a:dk2>
        <a:lt2>
          <a:srgbClr val="676597"/>
        </a:lt2>
        <a:accent1>
          <a:srgbClr val="66CCFF"/>
        </a:accent1>
        <a:accent2>
          <a:srgbClr val="CCECFF"/>
        </a:accent2>
        <a:accent3>
          <a:srgbClr val="FFFFFF"/>
        </a:accent3>
        <a:accent4>
          <a:srgbClr val="000000"/>
        </a:accent4>
        <a:accent5>
          <a:srgbClr val="B8E2FF"/>
        </a:accent5>
        <a:accent6>
          <a:srgbClr val="B9D6E7"/>
        </a:accent6>
        <a:hlink>
          <a:srgbClr val="6600CC"/>
        </a:hlink>
        <a:folHlink>
          <a:srgbClr val="0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武汉大学丁毅航天项目</Template>
  <TotalTime>694</TotalTime>
  <Words>4646</Words>
  <Application>Microsoft Office PowerPoint</Application>
  <PresentationFormat>全屏显示(4:3)</PresentationFormat>
  <Paragraphs>381</Paragraphs>
  <Slides>68</Slides>
  <Notes>5</Notes>
  <HiddenSlides>10</HiddenSlides>
  <MMClips>0</MMClips>
  <ScaleCrop>false</ScaleCrop>
  <HeadingPairs>
    <vt:vector size="8" baseType="variant">
      <vt:variant>
        <vt:lpstr>已用的字体</vt:lpstr>
      </vt:variant>
      <vt:variant>
        <vt:i4>11</vt:i4>
      </vt:variant>
      <vt:variant>
        <vt:lpstr>主题</vt:lpstr>
      </vt:variant>
      <vt:variant>
        <vt:i4>3</vt:i4>
      </vt:variant>
      <vt:variant>
        <vt:lpstr>嵌入 OLE 服务器</vt:lpstr>
      </vt:variant>
      <vt:variant>
        <vt:i4>1</vt:i4>
      </vt:variant>
      <vt:variant>
        <vt:lpstr>幻灯片标题</vt:lpstr>
      </vt:variant>
      <vt:variant>
        <vt:i4>68</vt:i4>
      </vt:variant>
    </vt:vector>
  </HeadingPairs>
  <TitlesOfParts>
    <vt:vector size="83" baseType="lpstr">
      <vt:lpstr>黑体</vt:lpstr>
      <vt:lpstr>华文新魏</vt:lpstr>
      <vt:lpstr>宋体</vt:lpstr>
      <vt:lpstr>Arial</vt:lpstr>
      <vt:lpstr>Comic Sans MS</vt:lpstr>
      <vt:lpstr>Symbol</vt:lpstr>
      <vt:lpstr>Tahoma</vt:lpstr>
      <vt:lpstr>Times New Roman</vt:lpstr>
      <vt:lpstr>Wingdings</vt:lpstr>
      <vt:lpstr>Wingdings 2</vt:lpstr>
      <vt:lpstr>Wingdings 3</vt:lpstr>
      <vt:lpstr>Ppt0000002</vt:lpstr>
      <vt:lpstr>1_Ppt0000002</vt:lpstr>
      <vt:lpstr>2_Ppt0000002</vt:lpstr>
      <vt:lpstr>Equation.3</vt:lpstr>
      <vt:lpstr>第7章  真核生物的遗传分析</vt:lpstr>
      <vt:lpstr>PowerPoint 演示文稿</vt:lpstr>
      <vt:lpstr>7.1.2 真核生物基因组结构特点</vt:lpstr>
      <vt:lpstr>PowerPoint 演示文稿</vt:lpstr>
      <vt:lpstr>（2）N值悖理</vt:lpstr>
      <vt:lpstr>（3）真核生物基因组DNA序列的复杂性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7.2 真核生物的遗传重组</vt:lpstr>
      <vt:lpstr>PowerPoint 演示文稿</vt:lpstr>
      <vt:lpstr>PowerPoint 演示文稿</vt:lpstr>
      <vt:lpstr>PowerPoint 演示文稿</vt:lpstr>
      <vt:lpstr>7.2.2 同源重组的机制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7.3 真核生物的基因转变</vt:lpstr>
      <vt:lpstr>PowerPoint 演示文稿</vt:lpstr>
      <vt:lpstr>PowerPoint 演示文稿</vt:lpstr>
      <vt:lpstr>PowerPoint 演示文稿</vt:lpstr>
      <vt:lpstr>7.3.3 　基因转变的分子机制</vt:lpstr>
      <vt:lpstr>PowerPoint 演示文稿</vt:lpstr>
      <vt:lpstr>PowerPoint 演示文稿</vt:lpstr>
      <vt:lpstr>PowerPoint 演示文稿</vt:lpstr>
      <vt:lpstr>PowerPoint 演示文稿</vt:lpstr>
      <vt:lpstr>PowerPoint 演示文稿</vt:lpstr>
      <vt:lpstr>PowerPoint 演示文稿</vt:lpstr>
      <vt:lpstr>7.4 真核生物的体细胞交换与基因定位</vt:lpstr>
      <vt:lpstr>PowerPoint 演示文稿</vt:lpstr>
      <vt:lpstr>PowerPoint 演示文稿</vt:lpstr>
      <vt:lpstr>PowerPoint 演示文稿</vt:lpstr>
      <vt:lpstr>PowerPoint 演示文稿</vt:lpstr>
      <vt:lpstr>PowerPoint 演示文稿</vt:lpstr>
      <vt:lpstr>PowerPoint 演示文稿</vt:lpstr>
      <vt:lpstr>     7.4.2 有丝分裂交换与基因定位</vt:lpstr>
      <vt:lpstr>PowerPoint 演示文稿</vt:lpstr>
      <vt:lpstr>7.5 真核生物基因的消除与扩增和重排</vt:lpstr>
      <vt:lpstr>PowerPoint 演示文稿</vt:lpstr>
      <vt:lpstr>7.5.2 　基因扩增</vt:lpstr>
      <vt:lpstr>PowerPoint 演示文稿</vt:lpstr>
      <vt:lpstr>PowerPoint 演示文稿</vt:lpstr>
      <vt:lpstr>PowerPoint 演示文稿</vt:lpstr>
      <vt:lpstr>PowerPoint 演示文稿</vt:lpstr>
      <vt:lpstr>7.5.3　基因重排（ gene rearrangement ）</vt:lpstr>
      <vt:lpstr>PowerPoint 演示文稿</vt:lpstr>
      <vt:lpstr>PowerPoint 演示文稿</vt:lpstr>
      <vt:lpstr>PowerPoint 演示文稿</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zgao</dc:creator>
  <cp:lastModifiedBy>gao</cp:lastModifiedBy>
  <cp:revision>182</cp:revision>
  <dcterms:created xsi:type="dcterms:W3CDTF">2020-03-31T05:34:19Z</dcterms:created>
  <dcterms:modified xsi:type="dcterms:W3CDTF">2023-04-05T10:44:20Z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2052-11.1.0.10723</vt:lpwstr>
  </property>
  <property fmtid="{D5CDD505-2E9C-101B-9397-08002B2CF9AE}" pid="4" name="ICV">
    <vt:lpwstr>2CEED32287EF4C0C926CE167F4E6D890</vt:lpwstr>
  </property>
</Properties>
</file>